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75" r:id="rId2"/>
    <p:sldId id="274" r:id="rId3"/>
    <p:sldId id="261" r:id="rId4"/>
    <p:sldId id="276" r:id="rId5"/>
    <p:sldId id="277" r:id="rId6"/>
    <p:sldId id="278" r:id="rId7"/>
    <p:sldId id="340" r:id="rId8"/>
    <p:sldId id="341" r:id="rId9"/>
    <p:sldId id="309" r:id="rId10"/>
    <p:sldId id="272" r:id="rId11"/>
    <p:sldId id="310" r:id="rId12"/>
    <p:sldId id="271" r:id="rId13"/>
    <p:sldId id="311" r:id="rId14"/>
    <p:sldId id="280" r:id="rId15"/>
    <p:sldId id="281" r:id="rId16"/>
    <p:sldId id="284" r:id="rId17"/>
    <p:sldId id="314" r:id="rId18"/>
    <p:sldId id="315" r:id="rId19"/>
    <p:sldId id="316" r:id="rId20"/>
    <p:sldId id="289" r:id="rId21"/>
    <p:sldId id="317" r:id="rId22"/>
    <p:sldId id="318" r:id="rId23"/>
    <p:sldId id="319" r:id="rId24"/>
    <p:sldId id="297" r:id="rId25"/>
    <p:sldId id="269" r:id="rId26"/>
    <p:sldId id="295" r:id="rId27"/>
    <p:sldId id="322" r:id="rId28"/>
    <p:sldId id="294" r:id="rId29"/>
    <p:sldId id="304" r:id="rId30"/>
    <p:sldId id="306" r:id="rId31"/>
    <p:sldId id="325" r:id="rId32"/>
    <p:sldId id="307" r:id="rId33"/>
    <p:sldId id="344" r:id="rId34"/>
    <p:sldId id="345" r:id="rId35"/>
    <p:sldId id="342" r:id="rId36"/>
    <p:sldId id="329" r:id="rId37"/>
    <p:sldId id="343" r:id="rId38"/>
    <p:sldId id="330" r:id="rId39"/>
    <p:sldId id="335" r:id="rId40"/>
    <p:sldId id="332" r:id="rId41"/>
    <p:sldId id="313" r:id="rId42"/>
    <p:sldId id="312" r:id="rId43"/>
    <p:sldId id="333" r:id="rId44"/>
    <p:sldId id="331" r:id="rId45"/>
    <p:sldId id="328" r:id="rId46"/>
    <p:sldId id="320" r:id="rId47"/>
    <p:sldId id="321" r:id="rId48"/>
    <p:sldId id="323" r:id="rId49"/>
    <p:sldId id="334" r:id="rId50"/>
    <p:sldId id="326" r:id="rId51"/>
    <p:sldId id="298" r:id="rId52"/>
    <p:sldId id="299" r:id="rId53"/>
    <p:sldId id="300" r:id="rId54"/>
    <p:sldId id="301" r:id="rId55"/>
    <p:sldId id="302" r:id="rId56"/>
    <p:sldId id="337" r:id="rId57"/>
    <p:sldId id="338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EF06"/>
    <a:srgbClr val="12EF26"/>
    <a:srgbClr val="27EF61"/>
    <a:srgbClr val="666666"/>
    <a:srgbClr val="636363"/>
    <a:srgbClr val="6E6E6E"/>
    <a:srgbClr val="737373"/>
    <a:srgbClr val="C7C7C7"/>
    <a:srgbClr val="3F3F3F"/>
    <a:srgbClr val="565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9" d="100"/>
          <a:sy n="139" d="100"/>
        </p:scale>
        <p:origin x="-2192" y="-9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image" Target="../media/image28.emf"/><Relationship Id="rId2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4CF12-E802-A547-A402-F40A97326821}" type="datetimeFigureOut">
              <a:rPr lang="en-US" smtClean="0"/>
              <a:t>5/26/15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C6E2C-FF78-384A-A074-30826D796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25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 txBox="1">
            <a:spLocks noGrp="1" noChangeArrowheads="1"/>
          </p:cNvSpPr>
          <p:nvPr/>
        </p:nvSpPr>
        <p:spPr bwMode="auto">
          <a:xfrm>
            <a:off x="3884240" y="8685068"/>
            <a:ext cx="2972360" cy="4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 anchor="b"/>
          <a:lstStyle>
            <a:lvl1pPr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/>
            <a:fld id="{62AEA804-19EC-3C4D-9E53-51AB9C40C54C}" type="slidenum">
              <a:rPr lang="en-US" sz="1200">
                <a:latin typeface="Arial" charset="0"/>
              </a:rPr>
              <a:pPr algn="r" eaLnBrk="1"/>
              <a:t>24</a:t>
            </a:fld>
            <a:endParaRPr lang="en-US" sz="1200">
              <a:latin typeface="Arial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000" baseline="0" dirty="0" smtClean="0">
                <a:latin typeface="Arial" charset="0"/>
                <a:ea typeface="ＭＳ Ｐゴシック" charset="0"/>
                <a:cs typeface="ＭＳ Ｐゴシック" charset="0"/>
              </a:rPr>
              <a:t>While the monkeys performed that task, we recorded from cortex with chronic array recordings. we implanted two small </a:t>
            </a:r>
            <a:r>
              <a:rPr lang="en-US" sz="2000" baseline="0" dirty="0" err="1" smtClean="0">
                <a:latin typeface="Arial" charset="0"/>
                <a:ea typeface="ＭＳ Ｐゴシック" charset="0"/>
                <a:cs typeface="ＭＳ Ｐゴシック" charset="0"/>
              </a:rPr>
              <a:t>utah</a:t>
            </a:r>
            <a:r>
              <a:rPr lang="en-US" sz="2000" baseline="0" dirty="0" smtClean="0">
                <a:latin typeface="Arial" charset="0"/>
                <a:ea typeface="ＭＳ Ｐゴシック" charset="0"/>
                <a:cs typeface="ＭＳ Ｐゴシック" charset="0"/>
              </a:rPr>
              <a:t> arrays like the one shown here into cortex.  </a:t>
            </a:r>
          </a:p>
          <a:p>
            <a:pPr eaLnBrk="1" hangingPunct="1">
              <a:spcBef>
                <a:spcPct val="0"/>
              </a:spcBef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For this project</a:t>
            </a:r>
            <a:r>
              <a:rPr lang="en-US" sz="2000" baseline="0" dirty="0" smtClean="0">
                <a:latin typeface="Arial" charset="0"/>
                <a:ea typeface="ＭＳ Ｐゴシック" charset="0"/>
                <a:cs typeface="ＭＳ Ｐゴシック" charset="0"/>
              </a:rPr>
              <a:t>, we placed one array in V4 in both hemispheres of one monkey. V4 is a mid level visual area in the ventral processing stream where previous work has demonstrated that both the rates and correlation structure of neurons is modulated by attention.</a:t>
            </a:r>
          </a:p>
          <a:p>
            <a:pPr eaLnBrk="1" hangingPunct="1">
              <a:spcBef>
                <a:spcPct val="0"/>
              </a:spcBef>
            </a:pPr>
            <a:endParaRPr lang="en-US" sz="2000" baseline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z="2000" baseline="0" dirty="0" smtClean="0">
                <a:latin typeface="Arial" charset="0"/>
                <a:ea typeface="ＭＳ Ｐゴシック" charset="0"/>
                <a:cs typeface="ＭＳ Ｐゴシック" charset="0"/>
              </a:rPr>
              <a:t>Here </a:t>
            </a:r>
            <a:r>
              <a:rPr lang="en-US" sz="2000" baseline="0" dirty="0" err="1" smtClean="0">
                <a:latin typeface="Arial" charset="0"/>
                <a:ea typeface="ＭＳ Ｐゴシック" charset="0"/>
                <a:cs typeface="ＭＳ Ｐゴシック" charset="0"/>
              </a:rPr>
              <a:t>im</a:t>
            </a:r>
            <a:r>
              <a:rPr lang="en-US" sz="2000" baseline="0" dirty="0" smtClean="0">
                <a:latin typeface="Arial" charset="0"/>
                <a:ea typeface="ＭＳ Ｐゴシック" charset="0"/>
                <a:cs typeface="ＭＳ Ｐゴシック" charset="0"/>
              </a:rPr>
              <a:t> showing example RFs centers from the two arrays from a previous study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1210236" y="685512"/>
            <a:ext cx="4437529" cy="3429000"/>
          </a:xfrm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>
          <a:xfrm>
            <a:off x="686361" y="4343978"/>
            <a:ext cx="5485279" cy="4114512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9" tIns="45714" rIns="91429" bIns="45714"/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B8F427E8-672F-0C43-98EA-20A6CAF5EB40}" type="slidenum">
              <a:rPr lang="en-US">
                <a:latin typeface="Arial" charset="0"/>
              </a:rPr>
              <a:pPr/>
              <a:t>52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CCC2-79EA-1944-9556-F1094827AB99}" type="datetimeFigureOut">
              <a:rPr lang="en-US" smtClean="0"/>
              <a:t>5/26/15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92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CCC2-79EA-1944-9556-F1094827AB99}" type="datetimeFigureOut">
              <a:rPr lang="en-US" smtClean="0"/>
              <a:t>5/26/15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8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CCC2-79EA-1944-9556-F1094827AB99}" type="datetimeFigureOut">
              <a:rPr lang="en-US" smtClean="0"/>
              <a:t>5/26/15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55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CCC2-79EA-1944-9556-F1094827AB99}" type="datetimeFigureOut">
              <a:rPr lang="en-US" smtClean="0"/>
              <a:t>5/26/15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30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CCC2-79EA-1944-9556-F1094827AB99}" type="datetimeFigureOut">
              <a:rPr lang="en-US" smtClean="0"/>
              <a:t>5/26/15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76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CCC2-79EA-1944-9556-F1094827AB99}" type="datetimeFigureOut">
              <a:rPr lang="en-US" smtClean="0"/>
              <a:t>5/26/15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70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CCC2-79EA-1944-9556-F1094827AB99}" type="datetimeFigureOut">
              <a:rPr lang="en-US" smtClean="0"/>
              <a:t>5/26/15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65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CCC2-79EA-1944-9556-F1094827AB99}" type="datetimeFigureOut">
              <a:rPr lang="en-US" smtClean="0"/>
              <a:t>5/26/15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4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CCC2-79EA-1944-9556-F1094827AB99}" type="datetimeFigureOut">
              <a:rPr lang="en-US" smtClean="0"/>
              <a:t>5/26/15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49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CCC2-79EA-1944-9556-F1094827AB99}" type="datetimeFigureOut">
              <a:rPr lang="en-US" smtClean="0"/>
              <a:t>5/26/15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23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CCC2-79EA-1944-9556-F1094827AB99}" type="datetimeFigureOut">
              <a:rPr lang="en-US" smtClean="0"/>
              <a:t>5/26/15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1CCC2-79EA-1944-9556-F1094827AB99}" type="datetimeFigureOut">
              <a:rPr lang="en-US" smtClean="0"/>
              <a:t>5/26/15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36F29-8D62-7844-B1C3-9D7202FF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8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9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30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3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Relationship Id="rId3" Type="http://schemas.openxmlformats.org/officeDocument/2006/relationships/image" Target="../media/image3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emf"/><Relationship Id="rId3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emf"/><Relationship Id="rId3" Type="http://schemas.openxmlformats.org/officeDocument/2006/relationships/image" Target="../media/image3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Relationship Id="rId3" Type="http://schemas.openxmlformats.org/officeDocument/2006/relationships/image" Target="../media/image4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emf"/><Relationship Id="rId3" Type="http://schemas.openxmlformats.org/officeDocument/2006/relationships/image" Target="../media/image2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Relationship Id="rId3" Type="http://schemas.openxmlformats.org/officeDocument/2006/relationships/image" Target="../media/image59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Relationship Id="rId3" Type="http://schemas.openxmlformats.org/officeDocument/2006/relationships/image" Target="../media/image6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8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9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7497" y="561429"/>
            <a:ext cx="5965383" cy="313931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sz="3600" dirty="0" smtClean="0"/>
              <a:t>Population Coding of Lightness</a:t>
            </a:r>
          </a:p>
          <a:p>
            <a:pPr algn="ctr"/>
            <a:r>
              <a:rPr lang="en-US" sz="3600" dirty="0" smtClean="0"/>
              <a:t>In</a:t>
            </a:r>
          </a:p>
          <a:p>
            <a:pPr algn="ctr"/>
            <a:r>
              <a:rPr lang="en-US" sz="3600" dirty="0" smtClean="0"/>
              <a:t>Primate Visual Cortex</a:t>
            </a:r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dirty="0" smtClean="0"/>
              <a:t>David H. Brainard, Douglas A. Ruff, &amp; Marlene R. Cohen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3" name="Picture 2" descr="BrainardLab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6" y="5153671"/>
            <a:ext cx="1733546" cy="17043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062" y="5272688"/>
            <a:ext cx="1307831" cy="12794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453" y="3922266"/>
            <a:ext cx="1112032" cy="1522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032" y="3922059"/>
            <a:ext cx="1295006" cy="153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2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62000"/>
            <a:ext cx="6858000" cy="5334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321007" y="3597058"/>
            <a:ext cx="533147" cy="297981"/>
          </a:xfrm>
          <a:prstGeom prst="ellipse">
            <a:avLst/>
          </a:prstGeom>
          <a:solidFill>
            <a:srgbClr val="3F3F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8264" y="2458207"/>
            <a:ext cx="533147" cy="297981"/>
          </a:xfrm>
          <a:prstGeom prst="ellipse">
            <a:avLst/>
          </a:prstGeom>
          <a:solidFill>
            <a:srgbClr val="3F3F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40959" y="2582503"/>
            <a:ext cx="189027" cy="1184830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002" y="5675828"/>
            <a:ext cx="1631905" cy="4059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22654" y="6440438"/>
            <a:ext cx="31203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After Gilchrist, 2006; Gilchrist &amp; </a:t>
            </a:r>
            <a:r>
              <a:rPr lang="en-US" sz="1200" dirty="0" err="1" smtClean="0"/>
              <a:t>Radonji</a:t>
            </a:r>
            <a:r>
              <a:rPr lang="hr-HR" sz="1200" dirty="0"/>
              <a:t>ć</a:t>
            </a:r>
            <a:r>
              <a:rPr lang="en-US" sz="1200" dirty="0" smtClean="0"/>
              <a:t>, 2010</a:t>
            </a:r>
            <a:endParaRPr lang="en-US" sz="12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49827" y="148339"/>
            <a:ext cx="6514083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mtClean="0"/>
              <a:t>Lightness is not explained entirely by local contrast coding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4907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059" y="1847503"/>
            <a:ext cx="3599465" cy="27995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40959" y="4491000"/>
            <a:ext cx="1433239" cy="4059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9827" y="148339"/>
            <a:ext cx="8930757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Outline for today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49344" y="1376390"/>
            <a:ext cx="3446613" cy="3738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Describe psychophysical experiment that quantifies a contextual lightness effect.</a:t>
            </a:r>
          </a:p>
          <a:p>
            <a:pPr algn="l"/>
            <a:endParaRPr lang="en-US" sz="1600" dirty="0" smtClean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Measure multiunit responses in monkey visual cortex to the same stimuli, using implanted multi-electrode arrays.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Build a decoder that predicts stimulus luminance from multiunit responses.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</a:rPr>
              <a:t/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smtClean="0">
                <a:solidFill>
                  <a:srgbClr val="000000"/>
                </a:solidFill>
              </a:rPr>
              <a:t>Link the </a:t>
            </a:r>
            <a:r>
              <a:rPr lang="en-US" sz="1600" dirty="0" err="1" smtClean="0">
                <a:solidFill>
                  <a:srgbClr val="000000"/>
                </a:solidFill>
              </a:rPr>
              <a:t>decodings</a:t>
            </a:r>
            <a:r>
              <a:rPr lang="en-US" sz="1600" dirty="0" smtClean="0">
                <a:solidFill>
                  <a:srgbClr val="000000"/>
                </a:solidFill>
              </a:rPr>
              <a:t> to the psychophysical effects.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128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49827" y="148339"/>
            <a:ext cx="8930757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Simplify stimuli to ‘paint’ versus ‘shadow’ checkerboards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81846" y="6440438"/>
            <a:ext cx="1928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2F2F2"/>
                </a:solidFill>
              </a:rPr>
              <a:t>After </a:t>
            </a:r>
            <a:r>
              <a:rPr lang="en-US" sz="1200" dirty="0" err="1" smtClean="0">
                <a:solidFill>
                  <a:srgbClr val="F2F2F2"/>
                </a:solidFill>
              </a:rPr>
              <a:t>Hillis</a:t>
            </a:r>
            <a:r>
              <a:rPr lang="en-US" sz="1200" dirty="0" smtClean="0">
                <a:solidFill>
                  <a:srgbClr val="F2F2F2"/>
                </a:solidFill>
              </a:rPr>
              <a:t> &amp; Brainard, 2007</a:t>
            </a:r>
            <a:endParaRPr lang="en-US" sz="1200" dirty="0">
              <a:solidFill>
                <a:srgbClr val="F2F2F2"/>
              </a:solidFill>
            </a:endParaRPr>
          </a:p>
        </p:txBody>
      </p:sp>
      <p:pic>
        <p:nvPicPr>
          <p:cNvPr id="8" name="Picture 7" descr="aPaintSqrt_Eimgs_rot0_shad4_blk40_cen40__Probe50_Diam70_Blob0_Chk1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47" y="1170941"/>
            <a:ext cx="2667000" cy="2667000"/>
          </a:xfrm>
          <a:prstGeom prst="rect">
            <a:avLst/>
          </a:prstGeom>
        </p:spPr>
      </p:pic>
      <p:pic>
        <p:nvPicPr>
          <p:cNvPr id="10" name="Picture 9" descr="aShadowSqr_Eimgs_rot0_shad4_blk40_cen40_t_Probe50_Diam70_Blob0_Chk1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841" y="1170941"/>
            <a:ext cx="2667000" cy="266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51385" y="824767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2F2F2"/>
                </a:solidFill>
              </a:rPr>
              <a:t>Paint Checkerboard</a:t>
            </a:r>
            <a:endParaRPr lang="en-US" sz="1200" dirty="0">
              <a:solidFill>
                <a:srgbClr val="F2F2F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50750" y="824767"/>
            <a:ext cx="1591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2F2F2"/>
                </a:solidFill>
              </a:rPr>
              <a:t>Shadow Checkerboard</a:t>
            </a:r>
            <a:endParaRPr lang="en-US" sz="1200" dirty="0">
              <a:solidFill>
                <a:srgbClr val="F2F2F2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96345" y="4540664"/>
            <a:ext cx="7065189" cy="1546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Probe disks placed at center of 5 by 5 checkerboards.</a:t>
            </a:r>
          </a:p>
          <a:p>
            <a:pPr algn="l"/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Each of the 25 corresponding checks  has same average luminance in</a:t>
            </a:r>
          </a:p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the paint and shadow checkerboards.</a:t>
            </a:r>
          </a:p>
          <a:p>
            <a:pPr algn="l"/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Probe disks have same local contrast as well as luminance matched broader</a:t>
            </a:r>
          </a:p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context.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530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827" y="148339"/>
            <a:ext cx="8930757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Quantify the perceptual lightness effect for these stimuli</a:t>
            </a:r>
            <a:endParaRPr lang="en-US" sz="2000" dirty="0"/>
          </a:p>
        </p:txBody>
      </p:sp>
      <p:pic>
        <p:nvPicPr>
          <p:cNvPr id="3" name="Picture 2" descr="Observe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461" y="4012965"/>
            <a:ext cx="1305058" cy="1305058"/>
          </a:xfrm>
          <a:prstGeom prst="rect">
            <a:avLst/>
          </a:prstGeom>
        </p:spPr>
      </p:pic>
      <p:sp>
        <p:nvSpPr>
          <p:cNvPr id="7" name="Rectangle 6"/>
          <p:cNvSpPr>
            <a:spLocks noChangeAspect="1"/>
          </p:cNvSpPr>
          <p:nvPr/>
        </p:nvSpPr>
        <p:spPr>
          <a:xfrm>
            <a:off x="5115480" y="1220304"/>
            <a:ext cx="3667020" cy="196241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5456315" y="1668113"/>
            <a:ext cx="2985350" cy="1066800"/>
            <a:chOff x="3980841" y="2047147"/>
            <a:chExt cx="3731687" cy="1333500"/>
          </a:xfrm>
        </p:grpSpPr>
        <p:pic>
          <p:nvPicPr>
            <p:cNvPr id="5" name="Picture 4" descr="aPaintSqrt_Eimgs_rot0_shad4_blk40_cen40__Probe50_Diam70_Blob0_Chk14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0841" y="2047147"/>
              <a:ext cx="1333500" cy="1333500"/>
            </a:xfrm>
            <a:prstGeom prst="rect">
              <a:avLst/>
            </a:prstGeom>
          </p:spPr>
        </p:pic>
        <p:pic>
          <p:nvPicPr>
            <p:cNvPr id="6" name="Picture 5" descr="aShadowSqr_Eimgs_rot0_shad4_blk40_cen40_t_Probe50_Diam70_Blob0_Chk14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028" y="2047147"/>
              <a:ext cx="1333500" cy="1333500"/>
            </a:xfrm>
            <a:prstGeom prst="rect">
              <a:avLst/>
            </a:prstGeom>
          </p:spPr>
        </p:pic>
      </p:grpSp>
      <p:sp>
        <p:nvSpPr>
          <p:cNvPr id="12" name="Title 1"/>
          <p:cNvSpPr txBox="1">
            <a:spLocks/>
          </p:cNvSpPr>
          <p:nvPr/>
        </p:nvSpPr>
        <p:spPr>
          <a:xfrm>
            <a:off x="462869" y="1213208"/>
            <a:ext cx="3801375" cy="4029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Observer fixates center of LCD display.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On each trial, two checkerboards with </a:t>
            </a:r>
            <a:r>
              <a:rPr lang="en-US" sz="1600" dirty="0" err="1" smtClean="0">
                <a:solidFill>
                  <a:srgbClr val="000000"/>
                </a:solidFill>
              </a:rPr>
              <a:t>instered</a:t>
            </a:r>
            <a:r>
              <a:rPr lang="en-US" sz="1600" dirty="0" smtClean="0">
                <a:solidFill>
                  <a:srgbClr val="000000"/>
                </a:solidFill>
              </a:rPr>
              <a:t> disks presented side by side.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Checkerboards are 3.5° by 3.5° and centered at +/</a:t>
            </a:r>
            <a:r>
              <a:rPr lang="en-US" sz="1600" dirty="0">
                <a:solidFill>
                  <a:srgbClr val="000000"/>
                </a:solidFill>
              </a:rPr>
              <a:t>- 3.5</a:t>
            </a:r>
            <a:r>
              <a:rPr lang="en-US" sz="1600" dirty="0" smtClean="0">
                <a:solidFill>
                  <a:srgbClr val="000000"/>
                </a:solidFill>
              </a:rPr>
              <a:t>°.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Observer indicates which checkerboard contains the lighter disk.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Paint/shadow trials intermixed with paint/paint control trials. 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Staircase procedure adjusts disk intensities.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6920609" y="2171360"/>
            <a:ext cx="56762" cy="6030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89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49827" y="148339"/>
            <a:ext cx="8930757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Let’s try some trials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4529511" y="3473785"/>
            <a:ext cx="85139" cy="9045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ShadowSqrt_Probe75_Diam70_Blob0_Chk14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887" y="2147414"/>
            <a:ext cx="2743200" cy="2743200"/>
          </a:xfrm>
          <a:prstGeom prst="rect">
            <a:avLst/>
          </a:prstGeom>
        </p:spPr>
      </p:pic>
      <p:pic>
        <p:nvPicPr>
          <p:cNvPr id="20" name="Picture 19" descr="PaintSqrt_Probe50_Diam70_Blob0_Chk140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73" y="214741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6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49827" y="148339"/>
            <a:ext cx="8930757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Let’s try some trials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4529511" y="3473785"/>
            <a:ext cx="85139" cy="9045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PaintSqrt_Probe25_Diam70_Blob0_Chk14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74" y="2147413"/>
            <a:ext cx="2743200" cy="2743200"/>
          </a:xfrm>
          <a:prstGeom prst="rect">
            <a:avLst/>
          </a:prstGeom>
        </p:spPr>
      </p:pic>
      <p:pic>
        <p:nvPicPr>
          <p:cNvPr id="31" name="Picture 30" descr="PaintSqrt_Probe50_Diam70_Blob0_Chk140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885" y="214741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37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49827" y="148339"/>
            <a:ext cx="8930757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Let’s try some trials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4529511" y="3473785"/>
            <a:ext cx="85139" cy="9045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PaintSqrt_Probe50_Diam70_Blob0_Chk14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885" y="2147412"/>
            <a:ext cx="2743200" cy="2743200"/>
          </a:xfrm>
          <a:prstGeom prst="rect">
            <a:avLst/>
          </a:prstGeom>
        </p:spPr>
      </p:pic>
      <p:pic>
        <p:nvPicPr>
          <p:cNvPr id="22" name="Picture 21" descr="ShadowSqrt_Probe75_Diam70_Blob0_Chk140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73" y="214741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88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610018" y="762824"/>
            <a:ext cx="5635557" cy="5505259"/>
            <a:chOff x="610017" y="850848"/>
            <a:chExt cx="5932170" cy="5795010"/>
          </a:xfrm>
        </p:grpSpPr>
        <p:pic>
          <p:nvPicPr>
            <p:cNvPr id="23" name="Picture 22" descr="aqr-c32_pnt_rot0_shad4_blk40_cen40_vs_shd_rot0_shad4_blk40_cen40_t1-2_exampleOn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17" y="850848"/>
              <a:ext cx="5932170" cy="579501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3470095" y="5342776"/>
              <a:ext cx="840023" cy="497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3920107" y="4720344"/>
              <a:ext cx="17467" cy="121426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7155762" y="627411"/>
            <a:ext cx="304800" cy="51435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Helvetica"/>
                <a:cs typeface="Helvetica"/>
              </a:rPr>
              <a:t>Basic Psychophysical Data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40048" y="922344"/>
            <a:ext cx="1330036" cy="3900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3408" y="3361598"/>
            <a:ext cx="3121793" cy="70788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Reference Disk in Paint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Reference Luminance 0.5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685506" y="1470116"/>
            <a:ext cx="2978148" cy="1760128"/>
            <a:chOff x="4647194" y="319266"/>
            <a:chExt cx="3667020" cy="1962418"/>
          </a:xfrm>
        </p:grpSpPr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4647194" y="319266"/>
              <a:ext cx="3667020" cy="1962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4988029" y="767075"/>
              <a:ext cx="2985350" cy="1066800"/>
              <a:chOff x="3980841" y="2047147"/>
              <a:chExt cx="3731687" cy="1333500"/>
            </a:xfrm>
          </p:grpSpPr>
          <p:pic>
            <p:nvPicPr>
              <p:cNvPr id="8" name="Picture 7" descr="aPaintSqrt_Eimgs_rot0_shad4_blk40_cen40__Probe50_Diam70_Blob0_Chk140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0841" y="2047147"/>
                <a:ext cx="1333500" cy="1333500"/>
              </a:xfrm>
              <a:prstGeom prst="rect">
                <a:avLst/>
              </a:prstGeom>
            </p:spPr>
          </p:pic>
          <p:pic>
            <p:nvPicPr>
              <p:cNvPr id="9" name="Picture 8" descr="aShadowSqr_Eimgs_rot0_shad4_blk40_cen40_t_Probe50_Diam70_Blob0_Chk140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9028" y="2047147"/>
                <a:ext cx="1333500" cy="1333500"/>
              </a:xfrm>
              <a:prstGeom prst="rect">
                <a:avLst/>
              </a:prstGeom>
            </p:spPr>
          </p:pic>
        </p:grpSp>
        <p:sp>
          <p:nvSpPr>
            <p:cNvPr id="10" name="Oval 9"/>
            <p:cNvSpPr>
              <a:spLocks/>
            </p:cNvSpPr>
            <p:nvPr/>
          </p:nvSpPr>
          <p:spPr>
            <a:xfrm>
              <a:off x="6452323" y="1270322"/>
              <a:ext cx="56762" cy="603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8379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610018" y="762824"/>
            <a:ext cx="5635557" cy="5505259"/>
            <a:chOff x="610017" y="725098"/>
            <a:chExt cx="5932170" cy="5795010"/>
          </a:xfrm>
        </p:grpSpPr>
        <p:pic>
          <p:nvPicPr>
            <p:cNvPr id="23" name="Picture 22" descr="aqr-c32_pnt_rot0_shad4_blk40_cen40_vs_shd_rot0_shad4_blk40_cen40_t1-2_exampleOn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17" y="725098"/>
              <a:ext cx="5932170" cy="579501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3470095" y="5217026"/>
              <a:ext cx="840023" cy="497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1636055" y="3344503"/>
              <a:ext cx="1994044" cy="2407"/>
            </a:xfrm>
            <a:prstGeom prst="line">
              <a:avLst/>
            </a:prstGeom>
            <a:ln w="38100">
              <a:solidFill>
                <a:srgbClr val="0000FF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20107" y="4594594"/>
              <a:ext cx="17467" cy="121426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641052" y="4592310"/>
              <a:ext cx="17467" cy="1214261"/>
            </a:xfrm>
            <a:prstGeom prst="line">
              <a:avLst/>
            </a:prstGeom>
            <a:ln w="38100">
              <a:solidFill>
                <a:srgbClr val="0000FF"/>
              </a:solidFill>
              <a:prstDash val="sysDash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7155762" y="627411"/>
            <a:ext cx="304800" cy="51435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Helvetica"/>
                <a:cs typeface="Helvetica"/>
              </a:rPr>
              <a:t>Point of Subjective Equality (PSE)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93408" y="3361598"/>
            <a:ext cx="3121793" cy="70788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Reference Disk in Paint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Reference Luminance 0.5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685506" y="1470116"/>
            <a:ext cx="2978148" cy="1760128"/>
            <a:chOff x="4647194" y="319266"/>
            <a:chExt cx="3667020" cy="1962418"/>
          </a:xfrm>
        </p:grpSpPr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4647194" y="319266"/>
              <a:ext cx="3667020" cy="1962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4988029" y="767075"/>
              <a:ext cx="2985350" cy="1066800"/>
              <a:chOff x="3980841" y="2047147"/>
              <a:chExt cx="3731687" cy="1333500"/>
            </a:xfrm>
          </p:grpSpPr>
          <p:pic>
            <p:nvPicPr>
              <p:cNvPr id="8" name="Picture 7" descr="aPaintSqrt_Eimgs_rot0_shad4_blk40_cen40__Probe50_Diam70_Blob0_Chk140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0841" y="2047147"/>
                <a:ext cx="1333500" cy="1333500"/>
              </a:xfrm>
              <a:prstGeom prst="rect">
                <a:avLst/>
              </a:prstGeom>
            </p:spPr>
          </p:pic>
          <p:pic>
            <p:nvPicPr>
              <p:cNvPr id="9" name="Picture 8" descr="aShadowSqr_Eimgs_rot0_shad4_blk40_cen40_t_Probe50_Diam70_Blob0_Chk140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9028" y="2047147"/>
                <a:ext cx="1333500" cy="1333500"/>
              </a:xfrm>
              <a:prstGeom prst="rect">
                <a:avLst/>
              </a:prstGeom>
            </p:spPr>
          </p:pic>
        </p:grpSp>
        <p:sp>
          <p:nvSpPr>
            <p:cNvPr id="10" name="Oval 9"/>
            <p:cNvSpPr>
              <a:spLocks/>
            </p:cNvSpPr>
            <p:nvPr/>
          </p:nvSpPr>
          <p:spPr>
            <a:xfrm>
              <a:off x="6452323" y="1270322"/>
              <a:ext cx="56762" cy="603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35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>
            <a:grpSpLocks noChangeAspect="1"/>
          </p:cNvGrpSpPr>
          <p:nvPr/>
        </p:nvGrpSpPr>
        <p:grpSpPr>
          <a:xfrm>
            <a:off x="337747" y="1640905"/>
            <a:ext cx="4212191" cy="4114800"/>
            <a:chOff x="610017" y="850848"/>
            <a:chExt cx="5932170" cy="5795010"/>
          </a:xfrm>
        </p:grpSpPr>
        <p:pic>
          <p:nvPicPr>
            <p:cNvPr id="94" name="Picture 93" descr="aqr-c32_pnt_rot0_shad4_blk40_cen40_vs_shd_rot0_shad4_blk40_cen40_t1-2_exampleOn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17" y="850848"/>
              <a:ext cx="5932170" cy="5795010"/>
            </a:xfrm>
            <a:prstGeom prst="rect">
              <a:avLst/>
            </a:prstGeom>
          </p:spPr>
        </p:pic>
        <p:sp>
          <p:nvSpPr>
            <p:cNvPr id="95" name="Rectangle 94"/>
            <p:cNvSpPr/>
            <p:nvPr/>
          </p:nvSpPr>
          <p:spPr>
            <a:xfrm>
              <a:off x="3470095" y="5342776"/>
              <a:ext cx="840023" cy="497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/>
            <p:cNvCxnSpPr/>
            <p:nvPr/>
          </p:nvCxnSpPr>
          <p:spPr>
            <a:xfrm flipV="1">
              <a:off x="1636055" y="3470253"/>
              <a:ext cx="1994044" cy="2407"/>
            </a:xfrm>
            <a:prstGeom prst="line">
              <a:avLst/>
            </a:prstGeom>
            <a:ln w="38100">
              <a:solidFill>
                <a:srgbClr val="0000FF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3920107" y="4720344"/>
              <a:ext cx="17467" cy="121426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8197547" y="1846743"/>
            <a:ext cx="298450" cy="20955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6697" y="2284893"/>
            <a:ext cx="298450" cy="20955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86297" y="3046893"/>
            <a:ext cx="298450" cy="20955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946597" y="3072293"/>
            <a:ext cx="298450" cy="20955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89447" y="3434243"/>
            <a:ext cx="298450" cy="20955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/>
          <p:cNvSpPr/>
          <p:nvPr/>
        </p:nvSpPr>
        <p:spPr>
          <a:xfrm rot="5400000">
            <a:off x="7581597" y="2462694"/>
            <a:ext cx="45719" cy="120650"/>
          </a:xfrm>
          <a:prstGeom prst="moon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95697" y="824393"/>
            <a:ext cx="2540000" cy="20955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Helvetica"/>
                <a:cs typeface="Helvetica"/>
              </a:rPr>
              <a:t>Representing One PSE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895398" y="985777"/>
            <a:ext cx="298450" cy="20955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421139" y="1397205"/>
            <a:ext cx="298450" cy="20955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821551" y="2042595"/>
            <a:ext cx="298450" cy="20955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773423" y="2103081"/>
            <a:ext cx="298450" cy="20955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/>
          <p:nvPr/>
        </p:nvGrpSpPr>
        <p:grpSpPr>
          <a:xfrm>
            <a:off x="4599804" y="1671394"/>
            <a:ext cx="4347713" cy="4114800"/>
            <a:chOff x="4459804" y="1671394"/>
            <a:chExt cx="4347713" cy="4114800"/>
          </a:xfrm>
        </p:grpSpPr>
        <p:grpSp>
          <p:nvGrpSpPr>
            <p:cNvPr id="24" name="Group 23"/>
            <p:cNvGrpSpPr/>
            <p:nvPr/>
          </p:nvGrpSpPr>
          <p:grpSpPr>
            <a:xfrm>
              <a:off x="4459804" y="1671394"/>
              <a:ext cx="4347713" cy="4114800"/>
              <a:chOff x="1429727" y="2411448"/>
              <a:chExt cx="4347713" cy="4114800"/>
            </a:xfrm>
          </p:grpSpPr>
          <p:pic>
            <p:nvPicPr>
              <p:cNvPr id="18" name="Picture 17" descr="Summary_intercept_aqr_32_example_noline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9727" y="2411448"/>
                <a:ext cx="4347713" cy="4114800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 flipV="1">
                <a:off x="4620127" y="3620259"/>
                <a:ext cx="600014" cy="3800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171779" y="5013776"/>
                <a:ext cx="428319" cy="1866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Isosceles Triangle 3"/>
              <p:cNvSpPr/>
              <p:nvPr/>
            </p:nvSpPr>
            <p:spPr>
              <a:xfrm>
                <a:off x="2945716" y="5062576"/>
                <a:ext cx="294373" cy="237810"/>
              </a:xfrm>
              <a:prstGeom prst="triangle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flipV="1">
                <a:off x="5062533" y="3272624"/>
                <a:ext cx="530013" cy="4700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 flipV="1">
                <a:off x="4512520" y="3852665"/>
                <a:ext cx="600014" cy="3800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 flipV="1">
                <a:off x="4104903" y="4112512"/>
                <a:ext cx="530013" cy="4700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3264179" y="4946159"/>
                <a:ext cx="428319" cy="1866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flipV="1">
                <a:off x="4037297" y="4257473"/>
                <a:ext cx="530013" cy="4700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Isosceles Triangle 67"/>
              <p:cNvSpPr/>
              <p:nvPr/>
            </p:nvSpPr>
            <p:spPr>
              <a:xfrm>
                <a:off x="3048116" y="5024957"/>
                <a:ext cx="294373" cy="237810"/>
              </a:xfrm>
              <a:prstGeom prst="triangle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196573" y="4988551"/>
                <a:ext cx="428319" cy="1866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108969" y="5090946"/>
                <a:ext cx="428319" cy="1866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1" name="Straight Connector 70"/>
            <p:cNvCxnSpPr/>
            <p:nvPr/>
          </p:nvCxnSpPr>
          <p:spPr>
            <a:xfrm flipV="1">
              <a:off x="6950190" y="3880285"/>
              <a:ext cx="0" cy="1340096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190142" y="3741523"/>
              <a:ext cx="1626298" cy="28752"/>
            </a:xfrm>
            <a:prstGeom prst="line">
              <a:avLst/>
            </a:prstGeom>
            <a:ln w="38100">
              <a:solidFill>
                <a:srgbClr val="0000FF"/>
              </a:solidFill>
              <a:prstDash val="sysDash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Connector 104"/>
          <p:cNvCxnSpPr/>
          <p:nvPr/>
        </p:nvCxnSpPr>
        <p:spPr>
          <a:xfrm>
            <a:off x="2452738" y="4386194"/>
            <a:ext cx="12403" cy="862197"/>
          </a:xfrm>
          <a:prstGeom prst="line">
            <a:avLst/>
          </a:prstGeom>
          <a:ln w="38100">
            <a:solidFill>
              <a:srgbClr val="0000FF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65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62000"/>
            <a:ext cx="6858000" cy="5334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49828" y="148339"/>
            <a:ext cx="4476751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Lightness is not luminance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156148" y="5988278"/>
            <a:ext cx="36097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web.mit.edu</a:t>
            </a:r>
            <a:r>
              <a:rPr lang="en-US" sz="900" dirty="0"/>
              <a:t>/</a:t>
            </a:r>
            <a:r>
              <a:rPr lang="en-US" sz="900" dirty="0" err="1"/>
              <a:t>persci</a:t>
            </a:r>
            <a:r>
              <a:rPr lang="en-US" sz="900" dirty="0"/>
              <a:t>/people/</a:t>
            </a:r>
            <a:r>
              <a:rPr lang="en-US" sz="900" dirty="0" err="1"/>
              <a:t>adelson</a:t>
            </a:r>
            <a:r>
              <a:rPr lang="en-US" sz="900" dirty="0"/>
              <a:t>/</a:t>
            </a:r>
            <a:r>
              <a:rPr lang="en-US" sz="900" dirty="0" err="1"/>
              <a:t>checkershadow_illusion.html</a:t>
            </a:r>
            <a:endParaRPr lang="en-US" sz="9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0276" y="1052787"/>
            <a:ext cx="2052061" cy="10117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 smtClean="0"/>
              <a:t>Checks A and B have the same luminance but different perceived lightness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27778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Data obtained for multiple reference disks placed in both paint and shadow</a:t>
            </a:r>
            <a:endParaRPr lang="en-US" sz="2000" dirty="0"/>
          </a:p>
        </p:txBody>
      </p:sp>
      <p:pic>
        <p:nvPicPr>
          <p:cNvPr id="6" name="Picture 5" descr="aqr-c32_pnt_rot0_shad4_blk40_cen40_vs_shd_rot0_shad4_blk40_cen40_t1-2_example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34" y="847834"/>
            <a:ext cx="8367403" cy="502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74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mmary_intercept_aqr_32_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660" y="810986"/>
            <a:ext cx="5760720" cy="545211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49828" y="148339"/>
            <a:ext cx="8690420" cy="3492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Helvetica"/>
                <a:cs typeface="Helvetica"/>
              </a:rPr>
              <a:t>Paint/Shadow Effect, One Subject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0" y="563422"/>
            <a:ext cx="4135120" cy="2493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6499445" y="1871560"/>
            <a:ext cx="530013" cy="470034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7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Helvetica"/>
                <a:cs typeface="Helvetica"/>
              </a:rPr>
              <a:t>Psychophysics Summary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27243" y="773333"/>
            <a:ext cx="4533862" cy="276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87767" y="1929781"/>
            <a:ext cx="3320575" cy="4895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82502" y="1181143"/>
            <a:ext cx="3320575" cy="4895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26280" y="1050030"/>
            <a:ext cx="858819" cy="1418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OriginalPaintShadowIntercep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64" y="688964"/>
            <a:ext cx="7315200" cy="5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76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Helvetica"/>
                <a:cs typeface="Helvetica"/>
              </a:rPr>
              <a:t>Psychophysics Summary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27243" y="773333"/>
            <a:ext cx="4533862" cy="276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87767" y="1929781"/>
            <a:ext cx="3320575" cy="4895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82502" y="1181143"/>
            <a:ext cx="3320575" cy="4895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26280" y="1050030"/>
            <a:ext cx="858819" cy="1418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OriginalPaintShadowInterceptsWithContro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1" y="610914"/>
            <a:ext cx="733806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72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7" name="Group 7"/>
          <p:cNvGrpSpPr>
            <a:grpSpLocks/>
          </p:cNvGrpSpPr>
          <p:nvPr/>
        </p:nvGrpSpPr>
        <p:grpSpPr bwMode="auto">
          <a:xfrm>
            <a:off x="5065921" y="695144"/>
            <a:ext cx="3621600" cy="2380569"/>
            <a:chOff x="1752600" y="1976885"/>
            <a:chExt cx="5943600" cy="3908155"/>
          </a:xfrm>
        </p:grpSpPr>
        <p:pic>
          <p:nvPicPr>
            <p:cNvPr id="23559" name="Picture 8" descr="monkeybrain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659"/>
            <a:stretch>
              <a:fillRect/>
            </a:stretch>
          </p:blipFill>
          <p:spPr bwMode="auto">
            <a:xfrm>
              <a:off x="1752600" y="1976885"/>
              <a:ext cx="5943600" cy="3908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799183" y="4397908"/>
              <a:ext cx="534097" cy="2293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 charset="0"/>
                <a:ea typeface="ＭＳ Ｐゴシック" charset="0"/>
                <a:cs typeface="msgothic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33280" y="4778557"/>
              <a:ext cx="534097" cy="401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 charset="0"/>
                <a:ea typeface="ＭＳ Ｐゴシック" charset="0"/>
                <a:cs typeface="msgothic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47594" y="5107192"/>
              <a:ext cx="534097" cy="226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 charset="0"/>
                <a:ea typeface="ＭＳ Ｐゴシック" charset="0"/>
                <a:cs typeface="msgothic" charset="0"/>
              </a:endParaRPr>
            </a:p>
          </p:txBody>
        </p:sp>
      </p:grpSp>
      <p:pic>
        <p:nvPicPr>
          <p:cNvPr id="23558" name="Picture 10" descr="arr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3" t="12346" r="17361" b="55556"/>
          <a:stretch>
            <a:fillRect/>
          </a:stretch>
        </p:blipFill>
        <p:spPr bwMode="auto">
          <a:xfrm>
            <a:off x="457920" y="986054"/>
            <a:ext cx="3787200" cy="1902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440" y="-76328"/>
            <a:ext cx="7773120" cy="1143481"/>
          </a:xfrm>
        </p:spPr>
        <p:txBody>
          <a:bodyPr/>
          <a:lstStyle/>
          <a:p>
            <a:pPr eaLnBrk="1" hangingPunct="1"/>
            <a:r>
              <a:rPr lang="en-US" sz="2900">
                <a:latin typeface="Arial" charset="0"/>
                <a:cs typeface="ＭＳ Ｐゴシック" charset="0"/>
              </a:rPr>
              <a:t>Chronic array recordings</a:t>
            </a:r>
          </a:p>
        </p:txBody>
      </p:sp>
      <p:sp>
        <p:nvSpPr>
          <p:cNvPr id="23554" name="Text Box 8"/>
          <p:cNvSpPr txBox="1">
            <a:spLocks noChangeArrowheads="1"/>
          </p:cNvSpPr>
          <p:nvPr/>
        </p:nvSpPr>
        <p:spPr bwMode="auto">
          <a:xfrm>
            <a:off x="5088961" y="946180"/>
            <a:ext cx="3293280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/>
            <a:endParaRPr lang="en-US">
              <a:latin typeface="Arial" charset="0"/>
            </a:endParaRPr>
          </a:p>
        </p:txBody>
      </p:sp>
      <p:sp>
        <p:nvSpPr>
          <p:cNvPr id="23555" name="Line 11"/>
          <p:cNvSpPr>
            <a:spLocks noChangeShapeType="1"/>
          </p:cNvSpPr>
          <p:nvPr/>
        </p:nvSpPr>
        <p:spPr bwMode="auto">
          <a:xfrm>
            <a:off x="914400" y="3202896"/>
            <a:ext cx="60912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0" tIns="45715" rIns="91430" bIns="45715" anchor="ctr"/>
          <a:lstStyle/>
          <a:p>
            <a:endParaRPr lang="en-US" dirty="0">
              <a:latin typeface="Arial"/>
            </a:endParaRPr>
          </a:p>
        </p:txBody>
      </p:sp>
      <p:sp>
        <p:nvSpPr>
          <p:cNvPr id="23556" name="Text Box 12"/>
          <p:cNvSpPr txBox="1">
            <a:spLocks noChangeArrowheads="1"/>
          </p:cNvSpPr>
          <p:nvPr/>
        </p:nvSpPr>
        <p:spPr bwMode="auto">
          <a:xfrm>
            <a:off x="730081" y="3202896"/>
            <a:ext cx="954087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/>
            <a:r>
              <a:rPr lang="en-US">
                <a:latin typeface="Arial" charset="0"/>
              </a:rPr>
              <a:t>1 mm</a:t>
            </a:r>
          </a:p>
        </p:txBody>
      </p:sp>
      <p:pic>
        <p:nvPicPr>
          <p:cNvPr id="2" name="Picture 1" descr="array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0" y="3064644"/>
            <a:ext cx="7518220" cy="375713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55624" y="297981"/>
            <a:ext cx="4533862" cy="4469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Chronic array recordings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00056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827" y="148339"/>
            <a:ext cx="8930757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Physiology methods (V4)</a:t>
            </a:r>
            <a:endParaRPr lang="en-US" sz="2000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5142379" y="867957"/>
            <a:ext cx="3676670" cy="27259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ShadowSqr_Eimgs_rot0_shad4_blk40_cen40_t_Probe50_Diam70_Blob0_Chk1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94" y="2309646"/>
            <a:ext cx="1066800" cy="10668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62869" y="1213208"/>
            <a:ext cx="3801375" cy="4029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Bilateral V4 arrays (6 by 8 electrodes each).  One monkey.</a:t>
            </a:r>
          </a:p>
          <a:p>
            <a:pPr algn="l"/>
            <a:endParaRPr lang="en-US" sz="1600" dirty="0" smtClean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Monkey performs fixation task while a single checkerboard is presented on each trial.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Both paint and shadow checkerboards presented, with disk </a:t>
            </a:r>
            <a:r>
              <a:rPr lang="en-US" sz="1600" dirty="0" err="1" smtClean="0">
                <a:solidFill>
                  <a:srgbClr val="000000"/>
                </a:solidFill>
              </a:rPr>
              <a:t>luminances</a:t>
            </a:r>
            <a:r>
              <a:rPr lang="en-US" sz="1600" dirty="0" smtClean="0">
                <a:solidFill>
                  <a:srgbClr val="000000"/>
                </a:solidFill>
              </a:rPr>
              <a:t> between 0.0 and 1.0 (re display max).  Only increments (0.2 – 1.0) analyzed here.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A variety of checkerboard sizes (1.5°-27°, </a:t>
            </a:r>
            <a:r>
              <a:rPr lang="en-US" sz="1600" dirty="0">
                <a:solidFill>
                  <a:srgbClr val="000000"/>
                </a:solidFill>
              </a:rPr>
              <a:t>mean 9.5</a:t>
            </a:r>
            <a:r>
              <a:rPr lang="en-US" sz="1600" dirty="0" smtClean="0">
                <a:solidFill>
                  <a:srgbClr val="000000"/>
                </a:solidFill>
              </a:rPr>
              <a:t>°, median 9°) and center locations (0.5</a:t>
            </a:r>
            <a:r>
              <a:rPr lang="en-US" sz="1600" dirty="0">
                <a:solidFill>
                  <a:srgbClr val="000000"/>
                </a:solidFill>
              </a:rPr>
              <a:t>°</a:t>
            </a:r>
            <a:r>
              <a:rPr lang="en-US" sz="1600" dirty="0" smtClean="0">
                <a:solidFill>
                  <a:srgbClr val="000000"/>
                </a:solidFill>
              </a:rPr>
              <a:t>-4.5°, </a:t>
            </a:r>
            <a:r>
              <a:rPr lang="en-US" sz="1600" dirty="0">
                <a:solidFill>
                  <a:srgbClr val="000000"/>
                </a:solidFill>
              </a:rPr>
              <a:t>mean 1.5°, median 1.5°) </a:t>
            </a:r>
            <a:r>
              <a:rPr lang="en-US" sz="1600" dirty="0" smtClean="0">
                <a:solidFill>
                  <a:srgbClr val="000000"/>
                </a:solidFill>
              </a:rPr>
              <a:t>were tested; generally the checkerboards were centered on RFs covered by electrode arrays. 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Manual spike sorting.</a:t>
            </a:r>
            <a:endParaRPr lang="en-US" sz="1600" dirty="0">
              <a:solidFill>
                <a:srgbClr val="000000"/>
              </a:solidFill>
            </a:endParaRPr>
          </a:p>
          <a:p>
            <a:pPr algn="l"/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6952333" y="2200755"/>
            <a:ext cx="56762" cy="6030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92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D130904Lightness0001_spikesorted_intercept_Electrode68_Unit1_R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592" y="1307353"/>
            <a:ext cx="4547225" cy="41148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Sample single channel data, V4, monkey JD</a:t>
            </a:r>
            <a:endParaRPr lang="en-US" sz="2000" dirty="0"/>
          </a:p>
        </p:txBody>
      </p:sp>
      <p:sp>
        <p:nvSpPr>
          <p:cNvPr id="30" name="Rectangle 29"/>
          <p:cNvSpPr/>
          <p:nvPr/>
        </p:nvSpPr>
        <p:spPr>
          <a:xfrm>
            <a:off x="3008387" y="695291"/>
            <a:ext cx="4533862" cy="276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75147" y="822996"/>
            <a:ext cx="3320575" cy="3902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JD130904Lightness0001_spikesorted_intercept_Electrode68_Unit1_IR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432560"/>
            <a:ext cx="4091186" cy="4114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62694" y="5500448"/>
            <a:ext cx="18359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13° checkerboard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1.25° eccentric</a:t>
            </a:r>
          </a:p>
          <a:p>
            <a:endParaRPr lang="en-US" dirty="0"/>
          </a:p>
        </p:txBody>
      </p:sp>
      <p:pic>
        <p:nvPicPr>
          <p:cNvPr id="18" name="Picture 17" descr="aShadowSqr_Eimgs_rot0_shad4_blk40_cen40_t_Probe50_Diam70_Blob0_Chk140.jp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49" y="2776435"/>
            <a:ext cx="1631211" cy="163121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89824" y="1053778"/>
            <a:ext cx="4387321" cy="5944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58118" y="1348119"/>
            <a:ext cx="2791604" cy="5944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76824" y="1463165"/>
            <a:ext cx="2472764" cy="5944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578" y="1221119"/>
            <a:ext cx="3821952" cy="5944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99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Sample single channel data, V4, monkey JD</a:t>
            </a:r>
            <a:endParaRPr lang="en-US" sz="2000" dirty="0"/>
          </a:p>
        </p:txBody>
      </p:sp>
      <p:sp>
        <p:nvSpPr>
          <p:cNvPr id="30" name="Rectangle 29"/>
          <p:cNvSpPr/>
          <p:nvPr/>
        </p:nvSpPr>
        <p:spPr>
          <a:xfrm>
            <a:off x="3008387" y="695291"/>
            <a:ext cx="4533862" cy="276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75147" y="822996"/>
            <a:ext cx="3320575" cy="3902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JD130904Lightness0001_spikesorted_intercept_Electrode68_Unit1_IR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14" y="663987"/>
            <a:ext cx="2727457" cy="2743200"/>
          </a:xfrm>
          <a:prstGeom prst="rect">
            <a:avLst/>
          </a:prstGeom>
        </p:spPr>
      </p:pic>
      <p:pic>
        <p:nvPicPr>
          <p:cNvPr id="9" name="Picture 8" descr="JD130904Lightness0001_spikesorted_intercept_Electrode7_Unit1_IR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58" y="663987"/>
            <a:ext cx="2727456" cy="2743200"/>
          </a:xfrm>
          <a:prstGeom prst="rect">
            <a:avLst/>
          </a:prstGeom>
        </p:spPr>
      </p:pic>
      <p:pic>
        <p:nvPicPr>
          <p:cNvPr id="10" name="Picture 9" descr="JD130904Lightness0001_spikesorted_intercept_Electrode86_Unit1_IRF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14" y="3836147"/>
            <a:ext cx="2727457" cy="2743200"/>
          </a:xfrm>
          <a:prstGeom prst="rect">
            <a:avLst/>
          </a:prstGeom>
        </p:spPr>
      </p:pic>
      <p:pic>
        <p:nvPicPr>
          <p:cNvPr id="11" name="Picture 10" descr="JD130904Lightness0001_spikesorted_intercept_Electrode20_Unit1_IR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58" y="3836147"/>
            <a:ext cx="2727457" cy="2743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88525" y="692762"/>
            <a:ext cx="2798127" cy="237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86125" y="702530"/>
            <a:ext cx="2798127" cy="237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01523" y="3870477"/>
            <a:ext cx="2798127" cy="237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78982" y="3866666"/>
            <a:ext cx="2798127" cy="237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1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Analysis: build a decoder for stimulus luminance/contrast</a:t>
            </a:r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254007"/>
              </p:ext>
            </p:extLst>
          </p:nvPr>
        </p:nvGraphicFramePr>
        <p:xfrm>
          <a:off x="5591202" y="2247547"/>
          <a:ext cx="21336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" name="Equation" r:id="rId3" imgW="2133600" imgH="2235200" progId="Equation.3">
                  <p:embed/>
                </p:oleObj>
              </mc:Choice>
              <mc:Fallback>
                <p:oleObj name="Equation" r:id="rId3" imgW="2133600" imgH="223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91202" y="2247547"/>
                        <a:ext cx="2133600" cy="223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894569"/>
              </p:ext>
            </p:extLst>
          </p:nvPr>
        </p:nvGraphicFramePr>
        <p:xfrm>
          <a:off x="5389054" y="3237049"/>
          <a:ext cx="139700" cy="11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3" name="Equation" r:id="rId5" imgW="139700" imgH="114300" progId="Equation.3">
                  <p:embed/>
                </p:oleObj>
              </mc:Choice>
              <mc:Fallback>
                <p:oleObj name="Equation" r:id="rId5" imgW="139700" imgH="114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89054" y="3237049"/>
                        <a:ext cx="139700" cy="11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39513"/>
              </p:ext>
            </p:extLst>
          </p:nvPr>
        </p:nvGraphicFramePr>
        <p:xfrm>
          <a:off x="7754367" y="2754956"/>
          <a:ext cx="304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4" name="Equation" r:id="rId7" imgW="304800" imgH="241300" progId="Equation.3">
                  <p:embed/>
                </p:oleObj>
              </mc:Choice>
              <mc:Fallback>
                <p:oleObj name="Equation" r:id="rId7" imgW="304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54367" y="2754956"/>
                        <a:ext cx="304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462869" y="1213208"/>
            <a:ext cx="3801375" cy="4029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Use regression to find weights that best predicts probe </a:t>
            </a:r>
            <a:r>
              <a:rPr lang="en-US" sz="1600" dirty="0" err="1" smtClean="0">
                <a:solidFill>
                  <a:srgbClr val="000000"/>
                </a:solidFill>
              </a:rPr>
              <a:t>luminances</a:t>
            </a:r>
            <a:r>
              <a:rPr lang="en-US" sz="1600" dirty="0" smtClean="0">
                <a:solidFill>
                  <a:srgbClr val="000000"/>
                </a:solidFill>
              </a:rPr>
              <a:t> from multiunit responses.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Decoding weights are found using both paint and shadow trials (biases decoder towards predicting same luminance for each type of checkerboard).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Leave-one-out method used: find decoding weights for M-1 trials and predict the left out luminance with those weights.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19455" y="93143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Probe </a:t>
            </a:r>
            <a:r>
              <a:rPr lang="en-US" sz="1200" dirty="0" err="1" smtClean="0">
                <a:solidFill>
                  <a:srgbClr val="000000"/>
                </a:solidFill>
              </a:rPr>
              <a:t>luminances</a:t>
            </a:r>
            <a:r>
              <a:rPr lang="en-US" sz="1200" dirty="0" smtClean="0">
                <a:solidFill>
                  <a:srgbClr val="000000"/>
                </a:solidFill>
              </a:rPr>
              <a:t> for M trials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(typically 100s of trials)</a:t>
            </a:r>
            <a:endParaRPr lang="en-US" sz="12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066006" y="1461526"/>
            <a:ext cx="70953" cy="7023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766313"/>
              </p:ext>
            </p:extLst>
          </p:nvPr>
        </p:nvGraphicFramePr>
        <p:xfrm>
          <a:off x="4793381" y="2247547"/>
          <a:ext cx="5080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5" name="Equation" r:id="rId9" imgW="508000" imgH="2235200" progId="Equation.3">
                  <p:embed/>
                </p:oleObj>
              </mc:Choice>
              <mc:Fallback>
                <p:oleObj name="Equation" r:id="rId9" imgW="508000" imgH="223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93381" y="2247547"/>
                        <a:ext cx="508000" cy="223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5222617" y="5518074"/>
            <a:ext cx="2104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N multiunit responses for each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trial (~90 </a:t>
            </a:r>
            <a:r>
              <a:rPr lang="en-US" sz="1200" dirty="0" err="1" smtClean="0">
                <a:solidFill>
                  <a:srgbClr val="000000"/>
                </a:solidFill>
              </a:rPr>
              <a:t>multiunits</a:t>
            </a:r>
            <a:r>
              <a:rPr lang="en-US" sz="1200" dirty="0" smtClean="0">
                <a:solidFill>
                  <a:srgbClr val="000000"/>
                </a:solidFill>
              </a:rPr>
              <a:t>)</a:t>
            </a:r>
            <a:endParaRPr lang="en-US" sz="12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279294" y="4632897"/>
            <a:ext cx="92238" cy="77333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552743" y="1567948"/>
            <a:ext cx="259124" cy="50004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017715" y="1140591"/>
            <a:ext cx="17249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Regression finds weights</a:t>
            </a:r>
            <a:endParaRPr lang="en-US" sz="12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932487" y="1560853"/>
            <a:ext cx="49666" cy="10855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264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Example decoding (V4)</a:t>
            </a:r>
            <a:endParaRPr lang="en-US" sz="2000" dirty="0"/>
          </a:p>
        </p:txBody>
      </p:sp>
      <p:pic>
        <p:nvPicPr>
          <p:cNvPr id="2" name="Picture 1" descr="JD130904Lightness0001_spikesorted_intercept_decod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8" y="818777"/>
            <a:ext cx="6297930" cy="596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51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62000"/>
            <a:ext cx="6858000" cy="5334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321007" y="3597058"/>
            <a:ext cx="533147" cy="297981"/>
          </a:xfrm>
          <a:prstGeom prst="ellipse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70507" y="2429828"/>
            <a:ext cx="533147" cy="297981"/>
          </a:xfrm>
          <a:prstGeom prst="ellipse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40959" y="2582503"/>
            <a:ext cx="189027" cy="1184830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9828" y="148339"/>
            <a:ext cx="4476751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Lightness is not luminance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156148" y="5988278"/>
            <a:ext cx="36097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web.mit.edu</a:t>
            </a:r>
            <a:r>
              <a:rPr lang="en-US" sz="900" dirty="0"/>
              <a:t>/</a:t>
            </a:r>
            <a:r>
              <a:rPr lang="en-US" sz="900" dirty="0" err="1"/>
              <a:t>persci</a:t>
            </a:r>
            <a:r>
              <a:rPr lang="en-US" sz="900" dirty="0"/>
              <a:t>/people/</a:t>
            </a:r>
            <a:r>
              <a:rPr lang="en-US" sz="900" dirty="0" err="1"/>
              <a:t>adelson</a:t>
            </a:r>
            <a:r>
              <a:rPr lang="en-US" sz="900" dirty="0"/>
              <a:t>/</a:t>
            </a:r>
            <a:r>
              <a:rPr lang="en-US" sz="900" dirty="0" err="1"/>
              <a:t>checkershadow_illusion.html</a:t>
            </a:r>
            <a:endParaRPr lang="en-US" sz="9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80276" y="1052787"/>
            <a:ext cx="2052061" cy="10117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 smtClean="0"/>
              <a:t>Checks A and B have the same luminance but different perceived lightness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203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49827" y="148339"/>
            <a:ext cx="8930757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000" dirty="0"/>
          </a:p>
        </p:txBody>
      </p:sp>
      <p:pic>
        <p:nvPicPr>
          <p:cNvPr id="7" name="Picture 6" descr="JD130904Lightness0001_spikesorted_intercept_decod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22" y="1420906"/>
            <a:ext cx="4281703" cy="4114800"/>
          </a:xfrm>
          <a:prstGeom prst="rect">
            <a:avLst/>
          </a:prstGeom>
        </p:spPr>
      </p:pic>
      <p:pic>
        <p:nvPicPr>
          <p:cNvPr id="8" name="Picture 7" descr="JD130904Lightness0001_spikesorted_intercept_inferredmatches_no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693" y="1420906"/>
            <a:ext cx="4308590" cy="41148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/>
              <a:t>From decoding to predicting </a:t>
            </a:r>
            <a:r>
              <a:rPr lang="en-US" sz="2000" dirty="0" smtClean="0"/>
              <a:t>psychophysical </a:t>
            </a:r>
            <a:r>
              <a:rPr lang="en-US" sz="2000" dirty="0"/>
              <a:t>PSEs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045505" y="3233825"/>
            <a:ext cx="1265435" cy="1562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06324" y="3787204"/>
            <a:ext cx="1" cy="127000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67711" y="3768170"/>
            <a:ext cx="14660" cy="1289034"/>
          </a:xfrm>
          <a:prstGeom prst="line">
            <a:avLst/>
          </a:prstGeom>
          <a:ln w="38100">
            <a:solidFill>
              <a:srgbClr val="27EF61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045505" y="3200471"/>
            <a:ext cx="1562653" cy="17224"/>
          </a:xfrm>
          <a:prstGeom prst="line">
            <a:avLst/>
          </a:prstGeom>
          <a:ln w="38100">
            <a:solidFill>
              <a:srgbClr val="27EF6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877148" y="3851245"/>
            <a:ext cx="5598" cy="1180697"/>
          </a:xfrm>
          <a:prstGeom prst="line">
            <a:avLst/>
          </a:prstGeom>
          <a:ln w="38100">
            <a:solidFill>
              <a:srgbClr val="27EF61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316949" y="3734184"/>
            <a:ext cx="1460500" cy="423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484471" y="3958832"/>
            <a:ext cx="275831" cy="412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12635" y="2819400"/>
            <a:ext cx="311285" cy="412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399961" y="3002264"/>
            <a:ext cx="311285" cy="412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079812" y="3364416"/>
            <a:ext cx="311285" cy="412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8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49827" y="148339"/>
            <a:ext cx="8930757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000" dirty="0"/>
          </a:p>
        </p:txBody>
      </p:sp>
      <p:pic>
        <p:nvPicPr>
          <p:cNvPr id="7" name="Picture 6" descr="JD130904Lightness0001_spikesorted_intercept_decod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22" y="1420906"/>
            <a:ext cx="4281703" cy="41148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/>
              <a:t>From decoding to predicting </a:t>
            </a:r>
            <a:r>
              <a:rPr lang="en-US" sz="2000" dirty="0" smtClean="0"/>
              <a:t>psychophysical </a:t>
            </a:r>
            <a:r>
              <a:rPr lang="en-US" sz="2000" dirty="0"/>
              <a:t>PSEs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84471" y="3958832"/>
            <a:ext cx="275831" cy="412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12635" y="2819400"/>
            <a:ext cx="311285" cy="412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399961" y="3002264"/>
            <a:ext cx="311285" cy="412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079812" y="3364416"/>
            <a:ext cx="311285" cy="412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JD130904Lightness0001_spikesorted_intercept_inferredmatch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86" y="1411941"/>
            <a:ext cx="430859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1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InferredMatchSlopeIntercept_spikesorted_intercept_V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2" y="465395"/>
            <a:ext cx="8458200" cy="5981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19480" y="305078"/>
            <a:ext cx="4441624" cy="5470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346" y="1065485"/>
            <a:ext cx="342900" cy="33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147221" y="1380733"/>
            <a:ext cx="330200" cy="40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22518" y="1031729"/>
            <a:ext cx="43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22518" y="136379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Psychophysics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90321" y="6170531"/>
            <a:ext cx="2391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Session (nominal)</a:t>
            </a:r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V4 </a:t>
            </a:r>
            <a:r>
              <a:rPr lang="en-US" sz="2000" dirty="0" err="1" smtClean="0"/>
              <a:t>decodings</a:t>
            </a:r>
            <a:r>
              <a:rPr lang="en-US" sz="2000" dirty="0" smtClean="0"/>
              <a:t> show paint/shadow effect similar to </a:t>
            </a:r>
            <a:r>
              <a:rPr lang="en-US" sz="2000" dirty="0" smtClean="0"/>
              <a:t>psychophysics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984400" y="5539155"/>
            <a:ext cx="220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Decoded ranges &gt; 0.2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81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19480" y="305078"/>
            <a:ext cx="4441624" cy="5470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How many units do you need to decode well?</a:t>
            </a:r>
            <a:endParaRPr lang="en-US" sz="2000" dirty="0"/>
          </a:p>
        </p:txBody>
      </p:sp>
      <p:pic>
        <p:nvPicPr>
          <p:cNvPr id="2" name="Picture 1" descr="SingleElectrodeOnRange_V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063" y="1479933"/>
            <a:ext cx="3860515" cy="41148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47559" y="1686733"/>
            <a:ext cx="4165684" cy="3859053"/>
            <a:chOff x="1142998" y="818777"/>
            <a:chExt cx="7242688" cy="5966460"/>
          </a:xfrm>
        </p:grpSpPr>
        <p:pic>
          <p:nvPicPr>
            <p:cNvPr id="7" name="Picture 6" descr="JD130904Lightness0001_spikesorted_intercept_decodin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998" y="818777"/>
              <a:ext cx="6297930" cy="596646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7593433" y="2391265"/>
              <a:ext cx="26469" cy="179973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7745834" y="2543665"/>
              <a:ext cx="20606" cy="1950181"/>
            </a:xfrm>
            <a:prstGeom prst="straightConnector1">
              <a:avLst/>
            </a:prstGeom>
            <a:ln w="50800">
              <a:solidFill>
                <a:srgbClr val="18EF06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7199923" y="4405923"/>
              <a:ext cx="224692" cy="5470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687785" y="4992078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Decoded ranges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096279" y="1113667"/>
            <a:ext cx="3657107" cy="4824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9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19480" y="305078"/>
            <a:ext cx="4441624" cy="5470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How many units do you need to decode well?</a:t>
            </a:r>
            <a:endParaRPr lang="en-US" sz="2000" dirty="0"/>
          </a:p>
        </p:txBody>
      </p:sp>
      <p:pic>
        <p:nvPicPr>
          <p:cNvPr id="2" name="Picture 1" descr="SingleElectrodeOnRange_V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063" y="1479933"/>
            <a:ext cx="3860515" cy="41148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47559" y="1686733"/>
            <a:ext cx="4165684" cy="3859053"/>
            <a:chOff x="1142998" y="818777"/>
            <a:chExt cx="7242688" cy="5966460"/>
          </a:xfrm>
        </p:grpSpPr>
        <p:pic>
          <p:nvPicPr>
            <p:cNvPr id="7" name="Picture 6" descr="JD130904Lightness0001_spikesorted_intercept_decodin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998" y="818777"/>
              <a:ext cx="6297930" cy="596646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7593433" y="2391265"/>
              <a:ext cx="26469" cy="179973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7745834" y="2543665"/>
              <a:ext cx="20606" cy="1950181"/>
            </a:xfrm>
            <a:prstGeom prst="straightConnector1">
              <a:avLst/>
            </a:prstGeom>
            <a:ln w="50800">
              <a:solidFill>
                <a:srgbClr val="18EF06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7199923" y="4405923"/>
              <a:ext cx="224692" cy="5470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687785" y="4992078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Decoded ranges</a:t>
              </a:r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02579" y="2676962"/>
            <a:ext cx="4963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FIX Y AXIS LABEL – NOW FIXED IN CODE JUST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NEED TO GRAB THIS AND OTHER CORRESPONDING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FIGS FOR PRESENTATION.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17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19480" y="305078"/>
            <a:ext cx="4441624" cy="5470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How many units do you need to decode well?</a:t>
            </a:r>
            <a:endParaRPr lang="en-US" sz="2000" dirty="0"/>
          </a:p>
        </p:txBody>
      </p:sp>
      <p:pic>
        <p:nvPicPr>
          <p:cNvPr id="2" name="Picture 1" descr="SingleElectrodeOnRange_V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88" y="1598706"/>
            <a:ext cx="3860515" cy="4114800"/>
          </a:xfrm>
          <a:prstGeom prst="rect">
            <a:avLst/>
          </a:prstGeom>
        </p:spPr>
      </p:pic>
      <p:pic>
        <p:nvPicPr>
          <p:cNvPr id="3" name="Picture 2" descr="DoubleElectrodeOnRange_V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02" y="1598706"/>
            <a:ext cx="386051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5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19480" y="305078"/>
            <a:ext cx="4441624" cy="2743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CA_5_OnRange_V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41" y="761992"/>
            <a:ext cx="2573676" cy="2743200"/>
          </a:xfrm>
          <a:prstGeom prst="rect">
            <a:avLst/>
          </a:prstGeom>
        </p:spPr>
      </p:pic>
      <p:pic>
        <p:nvPicPr>
          <p:cNvPr id="8" name="Picture 7" descr="PCA_15_OnRange_V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70" y="3757715"/>
            <a:ext cx="2573676" cy="2743200"/>
          </a:xfrm>
          <a:prstGeom prst="rect">
            <a:avLst/>
          </a:prstGeom>
        </p:spPr>
      </p:pic>
      <p:pic>
        <p:nvPicPr>
          <p:cNvPr id="9" name="Picture 8" descr="PCA_10_OnRange_V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964" y="761992"/>
            <a:ext cx="2573676" cy="2743200"/>
          </a:xfrm>
          <a:prstGeom prst="rect">
            <a:avLst/>
          </a:prstGeom>
        </p:spPr>
      </p:pic>
      <p:pic>
        <p:nvPicPr>
          <p:cNvPr id="10" name="Picture 9" descr="PCA_20_OnRange_V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691" y="3750244"/>
            <a:ext cx="2573676" cy="27432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/>
              <a:t>How many units do you need to </a:t>
            </a:r>
            <a:r>
              <a:rPr lang="en-US" sz="2000" dirty="0" smtClean="0"/>
              <a:t>decode well?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4047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InferredMatchSlopeIntercept_spikesorted_intercept_V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801" y="1900368"/>
            <a:ext cx="4871907" cy="341825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/>
              <a:t>How many units do you need to decode?</a:t>
            </a:r>
          </a:p>
        </p:txBody>
      </p:sp>
      <p:sp>
        <p:nvSpPr>
          <p:cNvPr id="10" name="Rectangle 9"/>
          <p:cNvSpPr/>
          <p:nvPr/>
        </p:nvSpPr>
        <p:spPr>
          <a:xfrm flipH="1">
            <a:off x="6414102" y="964893"/>
            <a:ext cx="922383" cy="4753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25909" y="681103"/>
            <a:ext cx="4441624" cy="3050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53912" y="5251646"/>
            <a:ext cx="165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Session (nominal)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807" y="1979707"/>
            <a:ext cx="1583018" cy="690034"/>
          </a:xfrm>
          <a:prstGeom prst="rect">
            <a:avLst/>
          </a:prstGeom>
        </p:spPr>
      </p:pic>
      <p:pic>
        <p:nvPicPr>
          <p:cNvPr id="16" name="Picture 15" descr="PCA_15_OnRange_V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12" y="1619810"/>
            <a:ext cx="3756035" cy="400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30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Do “noise correlations” matter?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 flipH="1">
            <a:off x="6414102" y="964893"/>
            <a:ext cx="922383" cy="4753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25909" y="681103"/>
            <a:ext cx="4441624" cy="3050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rialShuffleOnRange_V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1" y="1591235"/>
            <a:ext cx="3860515" cy="4114800"/>
          </a:xfrm>
          <a:prstGeom prst="rect">
            <a:avLst/>
          </a:prstGeom>
        </p:spPr>
      </p:pic>
      <p:pic>
        <p:nvPicPr>
          <p:cNvPr id="8" name="Picture 7" descr="InferredMatchSlopeIntercept_spikesorted_intercept_V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881" y="1933388"/>
            <a:ext cx="4766237" cy="33778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3912" y="5251646"/>
            <a:ext cx="165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Session (nominal)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985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827" y="148339"/>
            <a:ext cx="8930757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Physiology methods (V1)</a:t>
            </a:r>
            <a:endParaRPr lang="en-US" sz="2000" dirty="0"/>
          </a:p>
        </p:txBody>
      </p:sp>
      <p:pic>
        <p:nvPicPr>
          <p:cNvPr id="6" name="Picture 5" descr="aShadowSqr_Eimgs_rot0_shad4_blk40_cen40_t_Probe50_Diam70_Blob0_Chk1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97" y="1476554"/>
            <a:ext cx="1066800" cy="10668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62869" y="1213208"/>
            <a:ext cx="3801375" cy="4029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Unilateral V1 array (10 by 10 electrodes).  Two monkeys.</a:t>
            </a:r>
          </a:p>
          <a:p>
            <a:pPr algn="l"/>
            <a:endParaRPr lang="en-US" sz="1600" dirty="0" smtClean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Monkeys perform fixation task while a single checkerboard is presented on each trial.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Both paint and shadow checkerboards presented, with disk </a:t>
            </a:r>
            <a:r>
              <a:rPr lang="en-US" sz="1600" dirty="0" err="1" smtClean="0">
                <a:solidFill>
                  <a:srgbClr val="000000"/>
                </a:solidFill>
              </a:rPr>
              <a:t>luminances</a:t>
            </a:r>
            <a:r>
              <a:rPr lang="en-US" sz="1600" dirty="0" smtClean="0">
                <a:solidFill>
                  <a:srgbClr val="000000"/>
                </a:solidFill>
              </a:rPr>
              <a:t> between 0.0 and 1.0 (re display max).  Only increments (0.2 – 1.0) analyzed here.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A variety of checkerboard sizes (4.5°-13°, </a:t>
            </a:r>
            <a:r>
              <a:rPr lang="en-US" sz="1600" dirty="0">
                <a:solidFill>
                  <a:srgbClr val="000000"/>
                </a:solidFill>
              </a:rPr>
              <a:t>mean </a:t>
            </a:r>
            <a:r>
              <a:rPr lang="en-US" sz="1600" dirty="0" smtClean="0">
                <a:solidFill>
                  <a:srgbClr val="000000"/>
                </a:solidFill>
              </a:rPr>
              <a:t>10.8°, median 11.0°) and center locations (2.0°-8.5°, </a:t>
            </a:r>
            <a:r>
              <a:rPr lang="en-US" sz="1600" dirty="0">
                <a:solidFill>
                  <a:srgbClr val="000000"/>
                </a:solidFill>
              </a:rPr>
              <a:t>mean </a:t>
            </a:r>
            <a:r>
              <a:rPr lang="en-US" sz="1600" dirty="0" smtClean="0">
                <a:solidFill>
                  <a:srgbClr val="000000"/>
                </a:solidFill>
              </a:rPr>
              <a:t>3.3°</a:t>
            </a:r>
            <a:r>
              <a:rPr lang="en-US" sz="1600" dirty="0">
                <a:solidFill>
                  <a:srgbClr val="000000"/>
                </a:solidFill>
              </a:rPr>
              <a:t>, median </a:t>
            </a:r>
            <a:r>
              <a:rPr lang="en-US" sz="1600" dirty="0" smtClean="0">
                <a:solidFill>
                  <a:srgbClr val="000000"/>
                </a:solidFill>
              </a:rPr>
              <a:t>3.1°</a:t>
            </a:r>
            <a:r>
              <a:rPr lang="en-US" sz="1600" dirty="0">
                <a:solidFill>
                  <a:srgbClr val="000000"/>
                </a:solidFill>
              </a:rPr>
              <a:t>) </a:t>
            </a:r>
            <a:r>
              <a:rPr lang="en-US" sz="1600" dirty="0" smtClean="0">
                <a:solidFill>
                  <a:srgbClr val="000000"/>
                </a:solidFill>
              </a:rPr>
              <a:t>were tested; generally the checkerboards were centered on RFs covered by electrode arrays. 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Manual spike sorting.</a:t>
            </a:r>
            <a:endParaRPr lang="en-US" sz="1600" dirty="0">
              <a:solidFill>
                <a:srgbClr val="000000"/>
              </a:solidFill>
            </a:endParaRPr>
          </a:p>
          <a:p>
            <a:pPr algn="l"/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6920609" y="2171360"/>
            <a:ext cx="56762" cy="6030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5142379" y="867957"/>
            <a:ext cx="3676670" cy="27259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ShadowSqr_Eimgs_rot0_shad4_blk40_cen40_t_Probe50_Diam70_Blob0_Chk1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94" y="2309646"/>
            <a:ext cx="1066800" cy="1066800"/>
          </a:xfrm>
          <a:prstGeom prst="rect">
            <a:avLst/>
          </a:prstGeom>
        </p:spPr>
      </p:pic>
      <p:sp>
        <p:nvSpPr>
          <p:cNvPr id="10" name="Oval 9"/>
          <p:cNvSpPr>
            <a:spLocks/>
          </p:cNvSpPr>
          <p:nvPr/>
        </p:nvSpPr>
        <p:spPr>
          <a:xfrm>
            <a:off x="6952333" y="2200755"/>
            <a:ext cx="56762" cy="6030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9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6" y="1180592"/>
            <a:ext cx="3243712" cy="2522887"/>
          </a:xfrm>
          <a:prstGeom prst="rect">
            <a:avLst/>
          </a:prstGeom>
        </p:spPr>
      </p:pic>
      <p:sp>
        <p:nvSpPr>
          <p:cNvPr id="46" name="Oval 2"/>
          <p:cNvSpPr>
            <a:spLocks noChangeArrowheads="1"/>
          </p:cNvSpPr>
          <p:nvPr/>
        </p:nvSpPr>
        <p:spPr bwMode="auto">
          <a:xfrm>
            <a:off x="2610768" y="5562702"/>
            <a:ext cx="457200" cy="47625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2613943" y="5678590"/>
            <a:ext cx="60325" cy="241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2601243" y="5764315"/>
            <a:ext cx="47625" cy="77787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Rectangle 7"/>
          <p:cNvSpPr>
            <a:spLocks noChangeArrowheads="1"/>
          </p:cNvSpPr>
          <p:nvPr/>
        </p:nvSpPr>
        <p:spPr bwMode="auto">
          <a:xfrm>
            <a:off x="1518568" y="5078515"/>
            <a:ext cx="396875" cy="455612"/>
          </a:xfrm>
          <a:prstGeom prst="rect">
            <a:avLst/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Oval 11"/>
          <p:cNvSpPr>
            <a:spLocks noChangeArrowheads="1"/>
          </p:cNvSpPr>
          <p:nvPr/>
        </p:nvSpPr>
        <p:spPr bwMode="auto">
          <a:xfrm>
            <a:off x="2523456" y="4202215"/>
            <a:ext cx="509587" cy="5064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1" name="Freeform 14"/>
          <p:cNvSpPr>
            <a:spLocks/>
          </p:cNvSpPr>
          <p:nvPr/>
        </p:nvSpPr>
        <p:spPr bwMode="auto">
          <a:xfrm>
            <a:off x="1713831" y="5215040"/>
            <a:ext cx="68262" cy="60325"/>
          </a:xfrm>
          <a:custGeom>
            <a:avLst/>
            <a:gdLst>
              <a:gd name="T0" fmla="*/ 0 w 128"/>
              <a:gd name="T1" fmla="*/ 2147483647 h 112"/>
              <a:gd name="T2" fmla="*/ 2147483647 w 128"/>
              <a:gd name="T3" fmla="*/ 0 h 112"/>
              <a:gd name="T4" fmla="*/ 2147483647 w 128"/>
              <a:gd name="T5" fmla="*/ 2147483647 h 112"/>
              <a:gd name="T6" fmla="*/ 2147483647 w 128"/>
              <a:gd name="T7" fmla="*/ 2147483647 h 112"/>
              <a:gd name="T8" fmla="*/ 0 w 128"/>
              <a:gd name="T9" fmla="*/ 2147483647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8"/>
              <a:gd name="T16" fmla="*/ 0 h 112"/>
              <a:gd name="T17" fmla="*/ 128 w 128"/>
              <a:gd name="T18" fmla="*/ 112 h 1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8" h="112">
                <a:moveTo>
                  <a:pt x="0" y="112"/>
                </a:moveTo>
                <a:lnTo>
                  <a:pt x="88" y="0"/>
                </a:lnTo>
                <a:lnTo>
                  <a:pt x="104" y="24"/>
                </a:lnTo>
                <a:lnTo>
                  <a:pt x="128" y="48"/>
                </a:lnTo>
                <a:lnTo>
                  <a:pt x="0" y="112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Freeform 15"/>
          <p:cNvSpPr>
            <a:spLocks/>
          </p:cNvSpPr>
          <p:nvPr/>
        </p:nvSpPr>
        <p:spPr bwMode="auto">
          <a:xfrm>
            <a:off x="1717006" y="5219802"/>
            <a:ext cx="69850" cy="60325"/>
          </a:xfrm>
          <a:custGeom>
            <a:avLst/>
            <a:gdLst>
              <a:gd name="T0" fmla="*/ 0 w 128"/>
              <a:gd name="T1" fmla="*/ 2147483647 h 112"/>
              <a:gd name="T2" fmla="*/ 0 w 128"/>
              <a:gd name="T3" fmla="*/ 2147483647 h 112"/>
              <a:gd name="T4" fmla="*/ 2147483647 w 128"/>
              <a:gd name="T5" fmla="*/ 0 h 112"/>
              <a:gd name="T6" fmla="*/ 2147483647 w 128"/>
              <a:gd name="T7" fmla="*/ 0 h 112"/>
              <a:gd name="T8" fmla="*/ 2147483647 w 128"/>
              <a:gd name="T9" fmla="*/ 2147483647 h 112"/>
              <a:gd name="T10" fmla="*/ 2147483647 w 128"/>
              <a:gd name="T11" fmla="*/ 2147483647 h 112"/>
              <a:gd name="T12" fmla="*/ 2147483647 w 128"/>
              <a:gd name="T13" fmla="*/ 2147483647 h 112"/>
              <a:gd name="T14" fmla="*/ 2147483647 w 128"/>
              <a:gd name="T15" fmla="*/ 2147483647 h 112"/>
              <a:gd name="T16" fmla="*/ 0 w 128"/>
              <a:gd name="T17" fmla="*/ 2147483647 h 112"/>
              <a:gd name="T18" fmla="*/ 0 w 128"/>
              <a:gd name="T19" fmla="*/ 2147483647 h 1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8"/>
              <a:gd name="T31" fmla="*/ 0 h 112"/>
              <a:gd name="T32" fmla="*/ 128 w 128"/>
              <a:gd name="T33" fmla="*/ 112 h 11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8" h="112">
                <a:moveTo>
                  <a:pt x="0" y="112"/>
                </a:moveTo>
                <a:lnTo>
                  <a:pt x="0" y="112"/>
                </a:lnTo>
                <a:lnTo>
                  <a:pt x="88" y="0"/>
                </a:lnTo>
                <a:lnTo>
                  <a:pt x="104" y="24"/>
                </a:lnTo>
                <a:lnTo>
                  <a:pt x="128" y="48"/>
                </a:lnTo>
                <a:lnTo>
                  <a:pt x="0" y="112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16"/>
          <p:cNvSpPr>
            <a:spLocks noChangeShapeType="1"/>
          </p:cNvSpPr>
          <p:nvPr/>
        </p:nvSpPr>
        <p:spPr bwMode="auto">
          <a:xfrm flipV="1">
            <a:off x="1764631" y="4643540"/>
            <a:ext cx="698500" cy="5810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4" name="Group 62"/>
          <p:cNvGrpSpPr>
            <a:grpSpLocks/>
          </p:cNvGrpSpPr>
          <p:nvPr/>
        </p:nvGrpSpPr>
        <p:grpSpPr bwMode="auto">
          <a:xfrm>
            <a:off x="1701131" y="5345215"/>
            <a:ext cx="788987" cy="434975"/>
            <a:chOff x="5312500" y="4571551"/>
            <a:chExt cx="845681" cy="425475"/>
          </a:xfrm>
        </p:grpSpPr>
        <p:sp>
          <p:nvSpPr>
            <p:cNvPr id="55" name="Freeform 9"/>
            <p:cNvSpPr>
              <a:spLocks/>
            </p:cNvSpPr>
            <p:nvPr/>
          </p:nvSpPr>
          <p:spPr bwMode="auto">
            <a:xfrm>
              <a:off x="6084831" y="4949751"/>
              <a:ext cx="73350" cy="47275"/>
            </a:xfrm>
            <a:custGeom>
              <a:avLst/>
              <a:gdLst>
                <a:gd name="T0" fmla="*/ 2147483647 w 136"/>
                <a:gd name="T1" fmla="*/ 2147483647 h 88"/>
                <a:gd name="T2" fmla="*/ 2147483647 w 136"/>
                <a:gd name="T3" fmla="*/ 2147483647 h 88"/>
                <a:gd name="T4" fmla="*/ 0 w 136"/>
                <a:gd name="T5" fmla="*/ 2147483647 h 88"/>
                <a:gd name="T6" fmla="*/ 0 w 136"/>
                <a:gd name="T7" fmla="*/ 2147483647 h 88"/>
                <a:gd name="T8" fmla="*/ 2147483647 w 136"/>
                <a:gd name="T9" fmla="*/ 2147483647 h 88"/>
                <a:gd name="T10" fmla="*/ 2147483647 w 136"/>
                <a:gd name="T11" fmla="*/ 2147483647 h 88"/>
                <a:gd name="T12" fmla="*/ 2147483647 w 136"/>
                <a:gd name="T13" fmla="*/ 0 h 88"/>
                <a:gd name="T14" fmla="*/ 2147483647 w 136"/>
                <a:gd name="T15" fmla="*/ 0 h 88"/>
                <a:gd name="T16" fmla="*/ 2147483647 w 136"/>
                <a:gd name="T17" fmla="*/ 2147483647 h 88"/>
                <a:gd name="T18" fmla="*/ 2147483647 w 136"/>
                <a:gd name="T19" fmla="*/ 2147483647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6"/>
                <a:gd name="T31" fmla="*/ 0 h 88"/>
                <a:gd name="T32" fmla="*/ 136 w 136"/>
                <a:gd name="T33" fmla="*/ 88 h 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6" h="88">
                  <a:moveTo>
                    <a:pt x="136" y="88"/>
                  </a:moveTo>
                  <a:lnTo>
                    <a:pt x="136" y="88"/>
                  </a:lnTo>
                  <a:lnTo>
                    <a:pt x="0" y="56"/>
                  </a:lnTo>
                  <a:lnTo>
                    <a:pt x="16" y="24"/>
                  </a:lnTo>
                  <a:lnTo>
                    <a:pt x="32" y="0"/>
                  </a:lnTo>
                  <a:lnTo>
                    <a:pt x="136" y="88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10"/>
            <p:cNvSpPr>
              <a:spLocks noChangeShapeType="1"/>
            </p:cNvSpPr>
            <p:nvPr/>
          </p:nvSpPr>
          <p:spPr bwMode="auto">
            <a:xfrm>
              <a:off x="5312500" y="4571551"/>
              <a:ext cx="772331" cy="38249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2513013" y="3541713"/>
            <a:ext cx="949465" cy="2768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H="1">
            <a:off x="2738764" y="2142626"/>
            <a:ext cx="1477107" cy="18730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Title 1"/>
          <p:cNvSpPr txBox="1">
            <a:spLocks/>
          </p:cNvSpPr>
          <p:nvPr/>
        </p:nvSpPr>
        <p:spPr>
          <a:xfrm>
            <a:off x="349828" y="148339"/>
            <a:ext cx="8794172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Such effects support perception of intrinsic object properties</a:t>
            </a:r>
            <a:endParaRPr lang="en-US" sz="2000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60323" y="1294010"/>
            <a:ext cx="2052061" cy="10117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 smtClean="0"/>
              <a:t>Luminance reaching eye is illumination irradiance times surface reflectance.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7864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140504Lightness0001_spikesorted_intercept_decod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2" y="891540"/>
            <a:ext cx="6297930" cy="596646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Example decoding (V1)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259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ferredMatchSlopeIntercept_spikesorted_intercep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3" y="893856"/>
            <a:ext cx="7612380" cy="53835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346" y="1065485"/>
            <a:ext cx="342900" cy="33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124810" y="1851406"/>
            <a:ext cx="330200" cy="40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22518" y="1031729"/>
            <a:ext cx="1518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V4, JD</a:t>
            </a:r>
          </a:p>
          <a:p>
            <a:r>
              <a:rPr lang="en-US" dirty="0" smtClean="0"/>
              <a:t>V1, BR</a:t>
            </a:r>
          </a:p>
          <a:p>
            <a:r>
              <a:rPr lang="en-US" dirty="0" smtClean="0"/>
              <a:t>V1, ST</a:t>
            </a:r>
          </a:p>
          <a:p>
            <a:r>
              <a:rPr lang="en-US" dirty="0" smtClean="0"/>
              <a:t>Psychophysics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90321" y="6170531"/>
            <a:ext cx="2391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Session (nominal)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817" y="1339477"/>
            <a:ext cx="254693" cy="289111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>
            <a:off x="6193118" y="1643530"/>
            <a:ext cx="246529" cy="239058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9827" y="148339"/>
            <a:ext cx="8930757" cy="367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V1 </a:t>
            </a:r>
            <a:r>
              <a:rPr lang="en-US" sz="2000" dirty="0" err="1" smtClean="0"/>
              <a:t>decodings</a:t>
            </a:r>
            <a:r>
              <a:rPr lang="en-US" sz="2000" dirty="0" smtClean="0"/>
              <a:t> do not show paint/shadow effect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984400" y="5539155"/>
            <a:ext cx="220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Decoded ranges &gt; 0.2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142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827" y="148339"/>
            <a:ext cx="8930757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Summary/Discussion</a:t>
            </a:r>
            <a:endParaRPr lang="en-US" sz="2000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5115480" y="1220304"/>
            <a:ext cx="3667020" cy="196241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5456315" y="1668113"/>
            <a:ext cx="2985350" cy="1066800"/>
            <a:chOff x="3980841" y="2047147"/>
            <a:chExt cx="3731687" cy="1333500"/>
          </a:xfrm>
        </p:grpSpPr>
        <p:pic>
          <p:nvPicPr>
            <p:cNvPr id="5" name="Picture 4" descr="aPaintSqrt_Eimgs_rot0_shad4_blk40_cen40__Probe50_Diam70_Blob0_Chk140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0841" y="2047147"/>
              <a:ext cx="1333500" cy="1333500"/>
            </a:xfrm>
            <a:prstGeom prst="rect">
              <a:avLst/>
            </a:prstGeom>
          </p:spPr>
        </p:pic>
        <p:pic>
          <p:nvPicPr>
            <p:cNvPr id="6" name="Picture 5" descr="aShadowSqr_Eimgs_rot0_shad4_blk40_cen40_t_Probe50_Diam70_Blob0_Chk14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028" y="2047147"/>
              <a:ext cx="1333500" cy="1333500"/>
            </a:xfrm>
            <a:prstGeom prst="rect">
              <a:avLst/>
            </a:prstGeom>
          </p:spPr>
        </p:pic>
      </p:grpSp>
      <p:sp>
        <p:nvSpPr>
          <p:cNvPr id="12" name="Title 1"/>
          <p:cNvSpPr txBox="1">
            <a:spLocks/>
          </p:cNvSpPr>
          <p:nvPr/>
        </p:nvSpPr>
        <p:spPr>
          <a:xfrm>
            <a:off x="462869" y="1213208"/>
            <a:ext cx="4361545" cy="4029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Population decoding does a reasonable job of predicting stimulus luminance from V1/V4 responses.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V4 decoding across paint and shadow checkerboards is consistent with lightness psychophysics, while V1 decoding is not.  This difference may reflect different stimulus size/</a:t>
            </a:r>
            <a:r>
              <a:rPr lang="en-US" sz="1600" dirty="0" err="1" smtClean="0">
                <a:solidFill>
                  <a:srgbClr val="000000"/>
                </a:solidFill>
              </a:rPr>
              <a:t>rf</a:t>
            </a:r>
            <a:r>
              <a:rPr lang="en-US" sz="1600" dirty="0" smtClean="0">
                <a:solidFill>
                  <a:srgbClr val="000000"/>
                </a:solidFill>
              </a:rPr>
              <a:t> size ratios, or different RF coverage of the stimulus in V1 an V4.</a:t>
            </a:r>
          </a:p>
          <a:p>
            <a:pPr algn="l"/>
            <a:endParaRPr lang="en-US" sz="1600" dirty="0" smtClean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Some things we are thinking about: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• Relation between decoding and underlying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unit RF sizes and RF locations, relative to the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stimulus.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• What single unit properties drive the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decoding and the observed paint/shadow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effects in the </a:t>
            </a:r>
            <a:r>
              <a:rPr lang="en-US" sz="1600" dirty="0" err="1" smtClean="0">
                <a:solidFill>
                  <a:srgbClr val="000000"/>
                </a:solidFill>
              </a:rPr>
              <a:t>decodings</a:t>
            </a:r>
            <a:r>
              <a:rPr lang="en-US" sz="1600" dirty="0">
                <a:solidFill>
                  <a:srgbClr val="000000"/>
                </a:solidFill>
              </a:rPr>
              <a:t>?</a:t>
            </a:r>
            <a:endParaRPr lang="en-US" sz="1600" dirty="0" smtClean="0">
              <a:solidFill>
                <a:srgbClr val="000000"/>
              </a:solidFill>
            </a:endParaRPr>
          </a:p>
          <a:p>
            <a:pPr algn="l"/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• To what degree can we classify paint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versus shadow trials in V1 and V4?</a:t>
            </a:r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</a:rPr>
              <a:t>	• Would something very different happen if 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we used a non-linear decoder? 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6920609" y="2171360"/>
            <a:ext cx="56762" cy="6030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87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465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flipH="1">
            <a:off x="6414102" y="964892"/>
            <a:ext cx="922383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Individual unit contributions to decoding</a:t>
            </a:r>
            <a:endParaRPr lang="en-US" sz="2000" dirty="0"/>
          </a:p>
        </p:txBody>
      </p:sp>
      <p:pic>
        <p:nvPicPr>
          <p:cNvPr id="5" name="Picture 4" descr="JD130904Lightness0001_spikesorted_intercept_spikeDiffVWg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5" y="1802135"/>
            <a:ext cx="3679210" cy="3657600"/>
          </a:xfrm>
          <a:prstGeom prst="rect">
            <a:avLst/>
          </a:prstGeom>
        </p:spPr>
      </p:pic>
      <p:pic>
        <p:nvPicPr>
          <p:cNvPr id="15" name="Picture 14" descr="JD130904Lightness0001_spikesorted_intercept_Electrode45_Unit1_IR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05" y="1802135"/>
            <a:ext cx="3636608" cy="365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1979" y="1853071"/>
            <a:ext cx="3306952" cy="237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42962" y="1996335"/>
            <a:ext cx="2003268" cy="237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05432" y="1886699"/>
            <a:ext cx="3306952" cy="237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86865" y="2029963"/>
            <a:ext cx="1312817" cy="237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0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9827" y="148339"/>
            <a:ext cx="8930757" cy="367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Checkerboard size and eccentricity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 flipH="1">
            <a:off x="6414102" y="964892"/>
            <a:ext cx="922383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ain_PaintShadowVersusEcc_V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60" y="791893"/>
            <a:ext cx="2542854" cy="2743200"/>
          </a:xfrm>
          <a:prstGeom prst="rect">
            <a:avLst/>
          </a:prstGeom>
        </p:spPr>
      </p:pic>
      <p:pic>
        <p:nvPicPr>
          <p:cNvPr id="9" name="Picture 8" descr="Main_PaintShadowVersusSize_V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60" y="3683016"/>
            <a:ext cx="2565971" cy="2743200"/>
          </a:xfrm>
          <a:prstGeom prst="rect">
            <a:avLst/>
          </a:prstGeom>
        </p:spPr>
      </p:pic>
      <p:pic>
        <p:nvPicPr>
          <p:cNvPr id="11" name="Picture 10" descr="Main_RangeVersusEcc_V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94" y="791893"/>
            <a:ext cx="2562118" cy="2743200"/>
          </a:xfrm>
          <a:prstGeom prst="rect">
            <a:avLst/>
          </a:prstGeom>
        </p:spPr>
      </p:pic>
      <p:pic>
        <p:nvPicPr>
          <p:cNvPr id="12" name="Picture 11" descr="Main_RangeVersusSize_V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94" y="3720369"/>
            <a:ext cx="258523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9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Sample single channel data, V4, monkey JD</a:t>
            </a:r>
            <a:endParaRPr lang="en-US" sz="2000" dirty="0"/>
          </a:p>
        </p:txBody>
      </p:sp>
      <p:sp>
        <p:nvSpPr>
          <p:cNvPr id="30" name="Rectangle 29"/>
          <p:cNvSpPr/>
          <p:nvPr/>
        </p:nvSpPr>
        <p:spPr>
          <a:xfrm>
            <a:off x="3008387" y="695291"/>
            <a:ext cx="4533862" cy="276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75147" y="822996"/>
            <a:ext cx="3320575" cy="3902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62694" y="5500448"/>
            <a:ext cx="18359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13° checkerboard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1.25° eccentric</a:t>
            </a:r>
          </a:p>
          <a:p>
            <a:endParaRPr lang="en-US" dirty="0"/>
          </a:p>
        </p:txBody>
      </p:sp>
      <p:pic>
        <p:nvPicPr>
          <p:cNvPr id="2" name="Picture 1" descr="JD130904Lightness0001_spikesorted_intercept_Electrode7_Unit1_R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526" y="1299883"/>
            <a:ext cx="4547225" cy="4114800"/>
          </a:xfrm>
          <a:prstGeom prst="rect">
            <a:avLst/>
          </a:prstGeom>
        </p:spPr>
      </p:pic>
      <p:pic>
        <p:nvPicPr>
          <p:cNvPr id="3" name="Picture 2" descr="JD130904Lightness0001_spikesorted_intercept_Electrode7_Unit1_IR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8" y="1374589"/>
            <a:ext cx="409118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0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Sample single channel data, V4, monkey JD</a:t>
            </a:r>
            <a:endParaRPr lang="en-US" sz="2000" dirty="0"/>
          </a:p>
        </p:txBody>
      </p:sp>
      <p:sp>
        <p:nvSpPr>
          <p:cNvPr id="30" name="Rectangle 29"/>
          <p:cNvSpPr/>
          <p:nvPr/>
        </p:nvSpPr>
        <p:spPr>
          <a:xfrm>
            <a:off x="3008387" y="695291"/>
            <a:ext cx="4533862" cy="276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75147" y="822996"/>
            <a:ext cx="3320575" cy="3902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JD130904Lightness0001_spikesorted_intercept_Electrode86_Unit1_IR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9" y="1359648"/>
            <a:ext cx="4091186" cy="4114800"/>
          </a:xfrm>
          <a:prstGeom prst="rect">
            <a:avLst/>
          </a:prstGeom>
        </p:spPr>
      </p:pic>
      <p:pic>
        <p:nvPicPr>
          <p:cNvPr id="7" name="Picture 6" descr="JD130904Lightness0001_spikesorted_intercept_Electrode86_Unit1_R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820" y="1270000"/>
            <a:ext cx="45472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02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Sample single channel data, V4, monkey JD</a:t>
            </a:r>
            <a:endParaRPr lang="en-US" sz="2000" dirty="0"/>
          </a:p>
        </p:txBody>
      </p:sp>
      <p:sp>
        <p:nvSpPr>
          <p:cNvPr id="30" name="Rectangle 29"/>
          <p:cNvSpPr/>
          <p:nvPr/>
        </p:nvSpPr>
        <p:spPr>
          <a:xfrm>
            <a:off x="3008387" y="695291"/>
            <a:ext cx="4533862" cy="276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75147" y="822996"/>
            <a:ext cx="3320575" cy="3902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JD130904Lightness0001_spikesorted_intercept_Electrode20_Unit1_IR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29" y="1105647"/>
            <a:ext cx="4091186" cy="4114800"/>
          </a:xfrm>
          <a:prstGeom prst="rect">
            <a:avLst/>
          </a:prstGeom>
        </p:spPr>
      </p:pic>
      <p:pic>
        <p:nvPicPr>
          <p:cNvPr id="3" name="Picture 2" descr="JD130904Lightness0001_spikesorted_intercept_Electrode20_Unit1_R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293" y="1045883"/>
            <a:ext cx="45472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97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/>
              <a:t>D</a:t>
            </a:r>
            <a:r>
              <a:rPr lang="en-US" sz="2000" dirty="0" smtClean="0"/>
              <a:t>ecoded ranges provides one summary of decoding quality</a:t>
            </a:r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1142998" y="818777"/>
            <a:ext cx="7242688" cy="5966460"/>
            <a:chOff x="1142998" y="818777"/>
            <a:chExt cx="7242688" cy="5966460"/>
          </a:xfrm>
        </p:grpSpPr>
        <p:pic>
          <p:nvPicPr>
            <p:cNvPr id="2" name="Picture 1" descr="JD130904Lightness0001_spikesorted_intercept_decodin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998" y="818777"/>
              <a:ext cx="6297930" cy="5966460"/>
            </a:xfrm>
            <a:prstGeom prst="rect">
              <a:avLst/>
            </a:prstGeom>
          </p:spPr>
        </p:pic>
        <p:cxnSp>
          <p:nvCxnSpPr>
            <p:cNvPr id="4" name="Straight Arrow Connector 3"/>
            <p:cNvCxnSpPr/>
            <p:nvPr/>
          </p:nvCxnSpPr>
          <p:spPr>
            <a:xfrm>
              <a:off x="7593433" y="2391265"/>
              <a:ext cx="26469" cy="179973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7745834" y="2543665"/>
              <a:ext cx="20606" cy="1950181"/>
            </a:xfrm>
            <a:prstGeom prst="straightConnector1">
              <a:avLst/>
            </a:prstGeom>
            <a:ln w="50800">
              <a:solidFill>
                <a:srgbClr val="18EF06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7199923" y="4405923"/>
              <a:ext cx="224692" cy="5470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687785" y="4992078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Decoded ranges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7549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6" y="1180592"/>
            <a:ext cx="3243712" cy="2522887"/>
          </a:xfrm>
          <a:prstGeom prst="rect">
            <a:avLst/>
          </a:prstGeom>
        </p:spPr>
      </p:pic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4287657" y="2658418"/>
            <a:ext cx="1736208" cy="17829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2"/>
          <p:cNvSpPr>
            <a:spLocks noChangeArrowheads="1"/>
          </p:cNvSpPr>
          <p:nvPr/>
        </p:nvSpPr>
        <p:spPr bwMode="auto">
          <a:xfrm>
            <a:off x="6612856" y="5572227"/>
            <a:ext cx="457200" cy="47625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Oval 3"/>
          <p:cNvSpPr>
            <a:spLocks noChangeArrowheads="1"/>
          </p:cNvSpPr>
          <p:nvPr/>
        </p:nvSpPr>
        <p:spPr bwMode="auto">
          <a:xfrm>
            <a:off x="6617618" y="5688115"/>
            <a:ext cx="60325" cy="2397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Oval 4"/>
          <p:cNvSpPr>
            <a:spLocks noChangeArrowheads="1"/>
          </p:cNvSpPr>
          <p:nvPr/>
        </p:nvSpPr>
        <p:spPr bwMode="auto">
          <a:xfrm>
            <a:off x="6604918" y="5773840"/>
            <a:ext cx="46038" cy="77787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5522243" y="5088040"/>
            <a:ext cx="396875" cy="4540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ot"/>
          </a:ln>
        </p:spPr>
        <p:txBody>
          <a:bodyPr/>
          <a:lstStyle/>
          <a:p>
            <a:endParaRPr lang="en-US"/>
          </a:p>
        </p:txBody>
      </p:sp>
      <p:sp>
        <p:nvSpPr>
          <p:cNvPr id="41" name="Oval 11"/>
          <p:cNvSpPr>
            <a:spLocks noChangeArrowheads="1"/>
          </p:cNvSpPr>
          <p:nvPr/>
        </p:nvSpPr>
        <p:spPr bwMode="auto">
          <a:xfrm>
            <a:off x="6527131" y="4210152"/>
            <a:ext cx="508000" cy="508000"/>
          </a:xfrm>
          <a:prstGeom prst="ellipse">
            <a:avLst/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4"/>
          <p:cNvSpPr>
            <a:spLocks/>
          </p:cNvSpPr>
          <p:nvPr/>
        </p:nvSpPr>
        <p:spPr bwMode="auto">
          <a:xfrm>
            <a:off x="5715918" y="5224565"/>
            <a:ext cx="68263" cy="60325"/>
          </a:xfrm>
          <a:custGeom>
            <a:avLst/>
            <a:gdLst>
              <a:gd name="T0" fmla="*/ 0 w 128"/>
              <a:gd name="T1" fmla="*/ 2147483647 h 112"/>
              <a:gd name="T2" fmla="*/ 2147483647 w 128"/>
              <a:gd name="T3" fmla="*/ 0 h 112"/>
              <a:gd name="T4" fmla="*/ 2147483647 w 128"/>
              <a:gd name="T5" fmla="*/ 2147483647 h 112"/>
              <a:gd name="T6" fmla="*/ 2147483647 w 128"/>
              <a:gd name="T7" fmla="*/ 2147483647 h 112"/>
              <a:gd name="T8" fmla="*/ 0 w 128"/>
              <a:gd name="T9" fmla="*/ 2147483647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8"/>
              <a:gd name="T16" fmla="*/ 0 h 112"/>
              <a:gd name="T17" fmla="*/ 128 w 128"/>
              <a:gd name="T18" fmla="*/ 112 h 1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8" h="112">
                <a:moveTo>
                  <a:pt x="0" y="112"/>
                </a:moveTo>
                <a:lnTo>
                  <a:pt x="88" y="0"/>
                </a:lnTo>
                <a:lnTo>
                  <a:pt x="104" y="24"/>
                </a:lnTo>
                <a:lnTo>
                  <a:pt x="128" y="48"/>
                </a:lnTo>
                <a:lnTo>
                  <a:pt x="0" y="112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eform 15"/>
          <p:cNvSpPr>
            <a:spLocks/>
          </p:cNvSpPr>
          <p:nvPr/>
        </p:nvSpPr>
        <p:spPr bwMode="auto">
          <a:xfrm>
            <a:off x="5720681" y="5229327"/>
            <a:ext cx="68262" cy="60325"/>
          </a:xfrm>
          <a:custGeom>
            <a:avLst/>
            <a:gdLst>
              <a:gd name="T0" fmla="*/ 0 w 128"/>
              <a:gd name="T1" fmla="*/ 2147483647 h 112"/>
              <a:gd name="T2" fmla="*/ 0 w 128"/>
              <a:gd name="T3" fmla="*/ 2147483647 h 112"/>
              <a:gd name="T4" fmla="*/ 2147483647 w 128"/>
              <a:gd name="T5" fmla="*/ 0 h 112"/>
              <a:gd name="T6" fmla="*/ 2147483647 w 128"/>
              <a:gd name="T7" fmla="*/ 0 h 112"/>
              <a:gd name="T8" fmla="*/ 2147483647 w 128"/>
              <a:gd name="T9" fmla="*/ 2147483647 h 112"/>
              <a:gd name="T10" fmla="*/ 2147483647 w 128"/>
              <a:gd name="T11" fmla="*/ 2147483647 h 112"/>
              <a:gd name="T12" fmla="*/ 2147483647 w 128"/>
              <a:gd name="T13" fmla="*/ 2147483647 h 112"/>
              <a:gd name="T14" fmla="*/ 2147483647 w 128"/>
              <a:gd name="T15" fmla="*/ 2147483647 h 112"/>
              <a:gd name="T16" fmla="*/ 0 w 128"/>
              <a:gd name="T17" fmla="*/ 2147483647 h 112"/>
              <a:gd name="T18" fmla="*/ 0 w 128"/>
              <a:gd name="T19" fmla="*/ 2147483647 h 1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8"/>
              <a:gd name="T31" fmla="*/ 0 h 112"/>
              <a:gd name="T32" fmla="*/ 128 w 128"/>
              <a:gd name="T33" fmla="*/ 112 h 11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8" h="112">
                <a:moveTo>
                  <a:pt x="0" y="112"/>
                </a:moveTo>
                <a:lnTo>
                  <a:pt x="0" y="112"/>
                </a:lnTo>
                <a:lnTo>
                  <a:pt x="88" y="0"/>
                </a:lnTo>
                <a:lnTo>
                  <a:pt x="104" y="24"/>
                </a:lnTo>
                <a:lnTo>
                  <a:pt x="128" y="48"/>
                </a:lnTo>
                <a:lnTo>
                  <a:pt x="0" y="112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6"/>
          <p:cNvSpPr>
            <a:spLocks noChangeShapeType="1"/>
          </p:cNvSpPr>
          <p:nvPr/>
        </p:nvSpPr>
        <p:spPr bwMode="auto">
          <a:xfrm flipV="1">
            <a:off x="5768306" y="4653065"/>
            <a:ext cx="698500" cy="5810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" name="Group 50"/>
          <p:cNvGrpSpPr>
            <a:grpSpLocks/>
          </p:cNvGrpSpPr>
          <p:nvPr/>
        </p:nvGrpSpPr>
        <p:grpSpPr bwMode="auto">
          <a:xfrm>
            <a:off x="5704806" y="5354740"/>
            <a:ext cx="787400" cy="434975"/>
            <a:chOff x="5312500" y="4571551"/>
            <a:chExt cx="845681" cy="425475"/>
          </a:xfrm>
        </p:grpSpPr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6084831" y="4949751"/>
              <a:ext cx="73350" cy="47275"/>
            </a:xfrm>
            <a:custGeom>
              <a:avLst/>
              <a:gdLst>
                <a:gd name="T0" fmla="*/ 2147483647 w 136"/>
                <a:gd name="T1" fmla="*/ 2147483647 h 88"/>
                <a:gd name="T2" fmla="*/ 2147483647 w 136"/>
                <a:gd name="T3" fmla="*/ 2147483647 h 88"/>
                <a:gd name="T4" fmla="*/ 0 w 136"/>
                <a:gd name="T5" fmla="*/ 2147483647 h 88"/>
                <a:gd name="T6" fmla="*/ 0 w 136"/>
                <a:gd name="T7" fmla="*/ 2147483647 h 88"/>
                <a:gd name="T8" fmla="*/ 2147483647 w 136"/>
                <a:gd name="T9" fmla="*/ 2147483647 h 88"/>
                <a:gd name="T10" fmla="*/ 2147483647 w 136"/>
                <a:gd name="T11" fmla="*/ 2147483647 h 88"/>
                <a:gd name="T12" fmla="*/ 2147483647 w 136"/>
                <a:gd name="T13" fmla="*/ 0 h 88"/>
                <a:gd name="T14" fmla="*/ 2147483647 w 136"/>
                <a:gd name="T15" fmla="*/ 0 h 88"/>
                <a:gd name="T16" fmla="*/ 2147483647 w 136"/>
                <a:gd name="T17" fmla="*/ 2147483647 h 88"/>
                <a:gd name="T18" fmla="*/ 2147483647 w 136"/>
                <a:gd name="T19" fmla="*/ 2147483647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6"/>
                <a:gd name="T31" fmla="*/ 0 h 88"/>
                <a:gd name="T32" fmla="*/ 136 w 136"/>
                <a:gd name="T33" fmla="*/ 88 h 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6" h="88">
                  <a:moveTo>
                    <a:pt x="136" y="88"/>
                  </a:moveTo>
                  <a:lnTo>
                    <a:pt x="136" y="88"/>
                  </a:lnTo>
                  <a:lnTo>
                    <a:pt x="0" y="56"/>
                  </a:lnTo>
                  <a:lnTo>
                    <a:pt x="16" y="24"/>
                  </a:lnTo>
                  <a:lnTo>
                    <a:pt x="32" y="0"/>
                  </a:lnTo>
                  <a:lnTo>
                    <a:pt x="136" y="88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10"/>
            <p:cNvSpPr>
              <a:spLocks noChangeShapeType="1"/>
            </p:cNvSpPr>
            <p:nvPr/>
          </p:nvSpPr>
          <p:spPr bwMode="auto">
            <a:xfrm>
              <a:off x="5312500" y="4571551"/>
              <a:ext cx="772331" cy="38249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Oval 2"/>
          <p:cNvSpPr>
            <a:spLocks noChangeArrowheads="1"/>
          </p:cNvSpPr>
          <p:nvPr/>
        </p:nvSpPr>
        <p:spPr bwMode="auto">
          <a:xfrm>
            <a:off x="2610768" y="5562702"/>
            <a:ext cx="457200" cy="47625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2613943" y="5678590"/>
            <a:ext cx="60325" cy="241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2601243" y="5764315"/>
            <a:ext cx="47625" cy="77787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Rectangle 7"/>
          <p:cNvSpPr>
            <a:spLocks noChangeArrowheads="1"/>
          </p:cNvSpPr>
          <p:nvPr/>
        </p:nvSpPr>
        <p:spPr bwMode="auto">
          <a:xfrm>
            <a:off x="1518568" y="5078515"/>
            <a:ext cx="396875" cy="455612"/>
          </a:xfrm>
          <a:prstGeom prst="rect">
            <a:avLst/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Oval 11"/>
          <p:cNvSpPr>
            <a:spLocks noChangeArrowheads="1"/>
          </p:cNvSpPr>
          <p:nvPr/>
        </p:nvSpPr>
        <p:spPr bwMode="auto">
          <a:xfrm>
            <a:off x="2523456" y="4202215"/>
            <a:ext cx="509587" cy="5064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1" name="Freeform 14"/>
          <p:cNvSpPr>
            <a:spLocks/>
          </p:cNvSpPr>
          <p:nvPr/>
        </p:nvSpPr>
        <p:spPr bwMode="auto">
          <a:xfrm>
            <a:off x="1713831" y="5215040"/>
            <a:ext cx="68262" cy="60325"/>
          </a:xfrm>
          <a:custGeom>
            <a:avLst/>
            <a:gdLst>
              <a:gd name="T0" fmla="*/ 0 w 128"/>
              <a:gd name="T1" fmla="*/ 2147483647 h 112"/>
              <a:gd name="T2" fmla="*/ 2147483647 w 128"/>
              <a:gd name="T3" fmla="*/ 0 h 112"/>
              <a:gd name="T4" fmla="*/ 2147483647 w 128"/>
              <a:gd name="T5" fmla="*/ 2147483647 h 112"/>
              <a:gd name="T6" fmla="*/ 2147483647 w 128"/>
              <a:gd name="T7" fmla="*/ 2147483647 h 112"/>
              <a:gd name="T8" fmla="*/ 0 w 128"/>
              <a:gd name="T9" fmla="*/ 2147483647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8"/>
              <a:gd name="T16" fmla="*/ 0 h 112"/>
              <a:gd name="T17" fmla="*/ 128 w 128"/>
              <a:gd name="T18" fmla="*/ 112 h 1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8" h="112">
                <a:moveTo>
                  <a:pt x="0" y="112"/>
                </a:moveTo>
                <a:lnTo>
                  <a:pt x="88" y="0"/>
                </a:lnTo>
                <a:lnTo>
                  <a:pt x="104" y="24"/>
                </a:lnTo>
                <a:lnTo>
                  <a:pt x="128" y="48"/>
                </a:lnTo>
                <a:lnTo>
                  <a:pt x="0" y="112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Freeform 15"/>
          <p:cNvSpPr>
            <a:spLocks/>
          </p:cNvSpPr>
          <p:nvPr/>
        </p:nvSpPr>
        <p:spPr bwMode="auto">
          <a:xfrm>
            <a:off x="1717006" y="5219802"/>
            <a:ext cx="69850" cy="60325"/>
          </a:xfrm>
          <a:custGeom>
            <a:avLst/>
            <a:gdLst>
              <a:gd name="T0" fmla="*/ 0 w 128"/>
              <a:gd name="T1" fmla="*/ 2147483647 h 112"/>
              <a:gd name="T2" fmla="*/ 0 w 128"/>
              <a:gd name="T3" fmla="*/ 2147483647 h 112"/>
              <a:gd name="T4" fmla="*/ 2147483647 w 128"/>
              <a:gd name="T5" fmla="*/ 0 h 112"/>
              <a:gd name="T6" fmla="*/ 2147483647 w 128"/>
              <a:gd name="T7" fmla="*/ 0 h 112"/>
              <a:gd name="T8" fmla="*/ 2147483647 w 128"/>
              <a:gd name="T9" fmla="*/ 2147483647 h 112"/>
              <a:gd name="T10" fmla="*/ 2147483647 w 128"/>
              <a:gd name="T11" fmla="*/ 2147483647 h 112"/>
              <a:gd name="T12" fmla="*/ 2147483647 w 128"/>
              <a:gd name="T13" fmla="*/ 2147483647 h 112"/>
              <a:gd name="T14" fmla="*/ 2147483647 w 128"/>
              <a:gd name="T15" fmla="*/ 2147483647 h 112"/>
              <a:gd name="T16" fmla="*/ 0 w 128"/>
              <a:gd name="T17" fmla="*/ 2147483647 h 112"/>
              <a:gd name="T18" fmla="*/ 0 w 128"/>
              <a:gd name="T19" fmla="*/ 2147483647 h 1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8"/>
              <a:gd name="T31" fmla="*/ 0 h 112"/>
              <a:gd name="T32" fmla="*/ 128 w 128"/>
              <a:gd name="T33" fmla="*/ 112 h 11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8" h="112">
                <a:moveTo>
                  <a:pt x="0" y="112"/>
                </a:moveTo>
                <a:lnTo>
                  <a:pt x="0" y="112"/>
                </a:lnTo>
                <a:lnTo>
                  <a:pt x="88" y="0"/>
                </a:lnTo>
                <a:lnTo>
                  <a:pt x="104" y="24"/>
                </a:lnTo>
                <a:lnTo>
                  <a:pt x="128" y="48"/>
                </a:lnTo>
                <a:lnTo>
                  <a:pt x="0" y="112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16"/>
          <p:cNvSpPr>
            <a:spLocks noChangeShapeType="1"/>
          </p:cNvSpPr>
          <p:nvPr/>
        </p:nvSpPr>
        <p:spPr bwMode="auto">
          <a:xfrm flipV="1">
            <a:off x="1764631" y="4643540"/>
            <a:ext cx="698500" cy="5810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4" name="Group 62"/>
          <p:cNvGrpSpPr>
            <a:grpSpLocks/>
          </p:cNvGrpSpPr>
          <p:nvPr/>
        </p:nvGrpSpPr>
        <p:grpSpPr bwMode="auto">
          <a:xfrm>
            <a:off x="1701131" y="5345215"/>
            <a:ext cx="788987" cy="434975"/>
            <a:chOff x="5312500" y="4571551"/>
            <a:chExt cx="845681" cy="425475"/>
          </a:xfrm>
        </p:grpSpPr>
        <p:sp>
          <p:nvSpPr>
            <p:cNvPr id="55" name="Freeform 9"/>
            <p:cNvSpPr>
              <a:spLocks/>
            </p:cNvSpPr>
            <p:nvPr/>
          </p:nvSpPr>
          <p:spPr bwMode="auto">
            <a:xfrm>
              <a:off x="6084831" y="4949751"/>
              <a:ext cx="73350" cy="47275"/>
            </a:xfrm>
            <a:custGeom>
              <a:avLst/>
              <a:gdLst>
                <a:gd name="T0" fmla="*/ 2147483647 w 136"/>
                <a:gd name="T1" fmla="*/ 2147483647 h 88"/>
                <a:gd name="T2" fmla="*/ 2147483647 w 136"/>
                <a:gd name="T3" fmla="*/ 2147483647 h 88"/>
                <a:gd name="T4" fmla="*/ 0 w 136"/>
                <a:gd name="T5" fmla="*/ 2147483647 h 88"/>
                <a:gd name="T6" fmla="*/ 0 w 136"/>
                <a:gd name="T7" fmla="*/ 2147483647 h 88"/>
                <a:gd name="T8" fmla="*/ 2147483647 w 136"/>
                <a:gd name="T9" fmla="*/ 2147483647 h 88"/>
                <a:gd name="T10" fmla="*/ 2147483647 w 136"/>
                <a:gd name="T11" fmla="*/ 2147483647 h 88"/>
                <a:gd name="T12" fmla="*/ 2147483647 w 136"/>
                <a:gd name="T13" fmla="*/ 0 h 88"/>
                <a:gd name="T14" fmla="*/ 2147483647 w 136"/>
                <a:gd name="T15" fmla="*/ 0 h 88"/>
                <a:gd name="T16" fmla="*/ 2147483647 w 136"/>
                <a:gd name="T17" fmla="*/ 2147483647 h 88"/>
                <a:gd name="T18" fmla="*/ 2147483647 w 136"/>
                <a:gd name="T19" fmla="*/ 2147483647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6"/>
                <a:gd name="T31" fmla="*/ 0 h 88"/>
                <a:gd name="T32" fmla="*/ 136 w 136"/>
                <a:gd name="T33" fmla="*/ 88 h 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6" h="88">
                  <a:moveTo>
                    <a:pt x="136" y="88"/>
                  </a:moveTo>
                  <a:lnTo>
                    <a:pt x="136" y="88"/>
                  </a:lnTo>
                  <a:lnTo>
                    <a:pt x="0" y="56"/>
                  </a:lnTo>
                  <a:lnTo>
                    <a:pt x="16" y="24"/>
                  </a:lnTo>
                  <a:lnTo>
                    <a:pt x="32" y="0"/>
                  </a:lnTo>
                  <a:lnTo>
                    <a:pt x="136" y="88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10"/>
            <p:cNvSpPr>
              <a:spLocks noChangeShapeType="1"/>
            </p:cNvSpPr>
            <p:nvPr/>
          </p:nvSpPr>
          <p:spPr bwMode="auto">
            <a:xfrm>
              <a:off x="5312500" y="4571551"/>
              <a:ext cx="772331" cy="38249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2513013" y="3541713"/>
            <a:ext cx="949465" cy="2768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H="1">
            <a:off x="2738764" y="2142626"/>
            <a:ext cx="1477107" cy="18730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349828" y="148339"/>
            <a:ext cx="8794172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Such effects support perception of intrinsic object properties</a:t>
            </a:r>
            <a:endParaRPr lang="en-US" sz="2000" dirty="0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360323" y="1294010"/>
            <a:ext cx="2052061" cy="10117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 smtClean="0"/>
              <a:t>The same luminance reaches the eye from A and B, but illumination is perceived to be different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15452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9827" y="148339"/>
            <a:ext cx="893075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/>
              <a:t>How many units do you need to decode?</a:t>
            </a:r>
          </a:p>
        </p:txBody>
      </p:sp>
      <p:sp>
        <p:nvSpPr>
          <p:cNvPr id="10" name="Rectangle 9"/>
          <p:cNvSpPr/>
          <p:nvPr/>
        </p:nvSpPr>
        <p:spPr>
          <a:xfrm flipH="1">
            <a:off x="6414102" y="964893"/>
            <a:ext cx="922383" cy="4753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25909" y="681103"/>
            <a:ext cx="4441624" cy="3050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53912" y="5251646"/>
            <a:ext cx="165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Session (nominal)</a:t>
            </a:r>
            <a:endParaRPr lang="en-US" sz="1600" dirty="0"/>
          </a:p>
        </p:txBody>
      </p:sp>
      <p:pic>
        <p:nvPicPr>
          <p:cNvPr id="11" name="Picture 10" descr="PCA_30_OnRange_V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1" y="1591236"/>
            <a:ext cx="3860515" cy="4114800"/>
          </a:xfrm>
          <a:prstGeom prst="rect">
            <a:avLst/>
          </a:prstGeom>
        </p:spPr>
      </p:pic>
      <p:pic>
        <p:nvPicPr>
          <p:cNvPr id="13" name="Picture 12" descr="InferredMatchSlopeIntercept_spikesorted_intercept_V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920" y="1932267"/>
            <a:ext cx="4767728" cy="33717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807" y="1979707"/>
            <a:ext cx="1583018" cy="69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25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0" descr="arr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3" t="12346" r="17361" b="55556"/>
          <a:stretch>
            <a:fillRect/>
          </a:stretch>
        </p:blipFill>
        <p:spPr bwMode="auto">
          <a:xfrm>
            <a:off x="4572001" y="1987409"/>
            <a:ext cx="3787200" cy="190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Title 1"/>
          <p:cNvSpPr>
            <a:spLocks/>
          </p:cNvSpPr>
          <p:nvPr/>
        </p:nvSpPr>
        <p:spPr bwMode="auto">
          <a:xfrm>
            <a:off x="305280" y="0"/>
            <a:ext cx="8686080" cy="114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5" rIns="91430" bIns="45715" anchor="ctr"/>
          <a:lstStyle/>
          <a:p>
            <a:pPr algn="ctr" eaLnBrk="0"/>
            <a:r>
              <a:rPr lang="en-US" sz="2900">
                <a:solidFill>
                  <a:srgbClr val="000000"/>
                </a:solidFill>
                <a:latin typeface="Arial" charset="0"/>
                <a:cs typeface="Arial" charset="0"/>
              </a:rPr>
              <a:t>Studying the neural basis of perception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80" y="1078674"/>
            <a:ext cx="3456000" cy="520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Oval 7"/>
          <p:cNvSpPr>
            <a:spLocks noChangeArrowheads="1"/>
          </p:cNvSpPr>
          <p:nvPr/>
        </p:nvSpPr>
        <p:spPr bwMode="auto">
          <a:xfrm>
            <a:off x="5539680" y="2945110"/>
            <a:ext cx="276480" cy="207382"/>
          </a:xfrm>
          <a:prstGeom prst="ellipse">
            <a:avLst/>
          </a:prstGeom>
          <a:noFill/>
          <a:ln w="444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70" name="Oval 8"/>
          <p:cNvSpPr>
            <a:spLocks noChangeArrowheads="1"/>
          </p:cNvSpPr>
          <p:nvPr/>
        </p:nvSpPr>
        <p:spPr bwMode="auto">
          <a:xfrm>
            <a:off x="2083680" y="2668601"/>
            <a:ext cx="1935360" cy="2142945"/>
          </a:xfrm>
          <a:prstGeom prst="ellipse">
            <a:avLst/>
          </a:prstGeom>
          <a:noFill/>
          <a:ln w="444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cxnSp>
        <p:nvCxnSpPr>
          <p:cNvPr id="36871" name="Straight Connector 10"/>
          <p:cNvCxnSpPr>
            <a:cxnSpLocks noChangeShapeType="1"/>
            <a:stCxn id="36869" idx="1"/>
            <a:endCxn id="36870" idx="0"/>
          </p:cNvCxnSpPr>
          <p:nvPr/>
        </p:nvCxnSpPr>
        <p:spPr bwMode="auto">
          <a:xfrm rot="16200000" flipV="1">
            <a:off x="4162304" y="1557657"/>
            <a:ext cx="306752" cy="2528640"/>
          </a:xfrm>
          <a:prstGeom prst="line">
            <a:avLst/>
          </a:prstGeom>
          <a:noFill/>
          <a:ln w="444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2" name="Straight Connector 12"/>
          <p:cNvCxnSpPr>
            <a:cxnSpLocks noChangeShapeType="1"/>
            <a:stCxn id="36869" idx="4"/>
          </p:cNvCxnSpPr>
          <p:nvPr/>
        </p:nvCxnSpPr>
        <p:spPr bwMode="auto">
          <a:xfrm rot="5400000">
            <a:off x="3777037" y="2841535"/>
            <a:ext cx="1589927" cy="2211840"/>
          </a:xfrm>
          <a:prstGeom prst="line">
            <a:avLst/>
          </a:prstGeom>
          <a:noFill/>
          <a:ln w="444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15624763"/>
      </p:ext>
    </p:extLst>
  </p:cSld>
  <p:clrMapOvr>
    <a:masterClrMapping/>
  </p:clrMapOvr>
  <p:transition xmlns:p14="http://schemas.microsoft.com/office/powerpoint/2010/main" advTm="54384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sz="3600">
                <a:latin typeface="Arial" charset="0"/>
              </a:rPr>
              <a:t>Chronic array recordings</a:t>
            </a:r>
          </a:p>
        </p:txBody>
      </p:sp>
      <p:sp>
        <p:nvSpPr>
          <p:cNvPr id="17411" name="Text Box 8"/>
          <p:cNvSpPr txBox="1">
            <a:spLocks noChangeArrowheads="1"/>
          </p:cNvSpPr>
          <p:nvPr/>
        </p:nvSpPr>
        <p:spPr bwMode="auto">
          <a:xfrm>
            <a:off x="5089525" y="1427163"/>
            <a:ext cx="3292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endParaRPr lang="en-US" sz="2400"/>
          </a:p>
        </p:txBody>
      </p:sp>
      <p:pic>
        <p:nvPicPr>
          <p:cNvPr id="17412" name="Picture 10" descr="arr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3" t="12346" r="17361" b="55556"/>
          <a:stretch>
            <a:fillRect/>
          </a:stretch>
        </p:blipFill>
        <p:spPr bwMode="auto">
          <a:xfrm>
            <a:off x="457200" y="1600200"/>
            <a:ext cx="3787775" cy="190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Line 11"/>
          <p:cNvSpPr>
            <a:spLocks noChangeShapeType="1"/>
          </p:cNvSpPr>
          <p:nvPr/>
        </p:nvSpPr>
        <p:spPr bwMode="auto">
          <a:xfrm>
            <a:off x="914400" y="36576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4" name="Text Box 12"/>
          <p:cNvSpPr txBox="1">
            <a:spLocks noChangeArrowheads="1"/>
          </p:cNvSpPr>
          <p:nvPr/>
        </p:nvSpPr>
        <p:spPr bwMode="auto">
          <a:xfrm>
            <a:off x="730250" y="3657600"/>
            <a:ext cx="946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/>
              <a:t>1 mm</a:t>
            </a:r>
            <a:endParaRPr lang="en-US"/>
          </a:p>
        </p:txBody>
      </p:sp>
      <p:pic>
        <p:nvPicPr>
          <p:cNvPr id="17415" name="Picture 7" descr="rfcenter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76" b="72726"/>
          <a:stretch>
            <a:fillRect/>
          </a:stretch>
        </p:blipFill>
        <p:spPr bwMode="auto">
          <a:xfrm>
            <a:off x="5029200" y="1443038"/>
            <a:ext cx="31845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6" name="Text Box 12"/>
          <p:cNvSpPr txBox="1">
            <a:spLocks noChangeArrowheads="1"/>
          </p:cNvSpPr>
          <p:nvPr/>
        </p:nvSpPr>
        <p:spPr bwMode="auto">
          <a:xfrm>
            <a:off x="6172200" y="3962400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/>
              <a:t>Azimuth</a:t>
            </a:r>
            <a:endParaRPr lang="en-US"/>
          </a:p>
        </p:txBody>
      </p:sp>
      <p:sp>
        <p:nvSpPr>
          <p:cNvPr id="17417" name="Text Box 12"/>
          <p:cNvSpPr txBox="1">
            <a:spLocks noChangeArrowheads="1"/>
          </p:cNvSpPr>
          <p:nvPr/>
        </p:nvSpPr>
        <p:spPr bwMode="auto">
          <a:xfrm rot="-5400000">
            <a:off x="4310062" y="2443163"/>
            <a:ext cx="1438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/>
              <a:t>Elevation</a:t>
            </a:r>
            <a:endParaRPr lang="en-US"/>
          </a:p>
        </p:txBody>
      </p:sp>
      <p:sp>
        <p:nvSpPr>
          <p:cNvPr id="17418" name="Text Box 12"/>
          <p:cNvSpPr txBox="1">
            <a:spLocks noChangeArrowheads="1"/>
          </p:cNvSpPr>
          <p:nvPr/>
        </p:nvSpPr>
        <p:spPr bwMode="auto">
          <a:xfrm>
            <a:off x="5232400" y="1066800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b="1"/>
              <a:t>Receptive field centers</a:t>
            </a:r>
            <a:endParaRPr lang="en-US" b="1"/>
          </a:p>
        </p:txBody>
      </p:sp>
      <p:sp>
        <p:nvSpPr>
          <p:cNvPr id="17419" name="Text Box 9"/>
          <p:cNvSpPr txBox="1">
            <a:spLocks noChangeArrowheads="1"/>
          </p:cNvSpPr>
          <p:nvPr/>
        </p:nvSpPr>
        <p:spPr bwMode="auto">
          <a:xfrm>
            <a:off x="228600" y="4724400"/>
            <a:ext cx="868680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2438" indent="-452438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Aft>
                <a:spcPts val="1200"/>
              </a:spcAft>
              <a:buFont typeface="Times" charset="0"/>
              <a:buChar char="•"/>
            </a:pPr>
            <a:r>
              <a:rPr lang="en-US" sz="2400" dirty="0"/>
              <a:t>6x8 grid of electrodes in each hemisphere of V4</a:t>
            </a:r>
          </a:p>
          <a:p>
            <a:pPr>
              <a:spcAft>
                <a:spcPts val="1200"/>
              </a:spcAft>
              <a:buFont typeface="Times" charset="0"/>
              <a:buChar char="•"/>
            </a:pPr>
            <a:r>
              <a:rPr lang="en-US" sz="2400" dirty="0" smtClean="0"/>
              <a:t>400 microns between adjacent electrodes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1191760"/>
      </p:ext>
    </p:extLst>
  </p:cSld>
  <p:clrMapOvr>
    <a:masterClrMapping/>
  </p:clrMapOvr>
  <p:transition xmlns:p14="http://schemas.microsoft.com/office/powerpoint/2010/main" advTm="42227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49" y="537868"/>
            <a:ext cx="5856356" cy="371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61" y="4516846"/>
            <a:ext cx="2087631" cy="182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" name="Picture 5" descr="rhesus-monkey_changed.jpg                                      000A0FD8Macintosh HD                   C05C2858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58" y="3967511"/>
            <a:ext cx="2856960" cy="2642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3505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charset="0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t="7797" r="24916" b="47659"/>
          <a:stretch>
            <a:fillRect/>
          </a:stretch>
        </p:blipFill>
        <p:spPr bwMode="auto">
          <a:xfrm>
            <a:off x="762000" y="1143000"/>
            <a:ext cx="73152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09894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charset="0"/>
            </a:endParaRP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t="17117" r="40781" b="32808"/>
          <a:stretch>
            <a:fillRect/>
          </a:stretch>
        </p:blipFill>
        <p:spPr bwMode="auto">
          <a:xfrm>
            <a:off x="1676400" y="1524000"/>
            <a:ext cx="5715000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3023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501650" y="1152525"/>
            <a:ext cx="3751263" cy="45799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bg2"/>
              </a:solidFill>
              <a:cs typeface="+mn-cs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4886325" y="1152525"/>
            <a:ext cx="3751263" cy="45799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bg2"/>
              </a:solidFill>
              <a:cs typeface="+mn-cs"/>
            </a:endParaRPr>
          </a:p>
        </p:txBody>
      </p:sp>
      <p:sp>
        <p:nvSpPr>
          <p:cNvPr id="15365" name="Oval 5"/>
          <p:cNvSpPr>
            <a:spLocks noChangeArrowheads="1"/>
          </p:cNvSpPr>
          <p:nvPr/>
        </p:nvSpPr>
        <p:spPr bwMode="auto">
          <a:xfrm>
            <a:off x="1733550" y="2823796"/>
            <a:ext cx="1289050" cy="12319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6116027" y="2823796"/>
            <a:ext cx="1289050" cy="12319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49827" y="148339"/>
            <a:ext cx="6771941" cy="349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Reminder: Contrast can have a large effect on lightness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47260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501650" y="1152525"/>
            <a:ext cx="3751263" cy="45799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bg2"/>
              </a:solidFill>
              <a:cs typeface="+mn-cs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4886325" y="1152525"/>
            <a:ext cx="3751263" cy="45799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bg2"/>
              </a:solidFill>
              <a:cs typeface="+mn-cs"/>
            </a:endParaRPr>
          </a:p>
        </p:txBody>
      </p:sp>
      <p:sp>
        <p:nvSpPr>
          <p:cNvPr id="15365" name="Oval 5"/>
          <p:cNvSpPr>
            <a:spLocks noChangeArrowheads="1"/>
          </p:cNvSpPr>
          <p:nvPr/>
        </p:nvSpPr>
        <p:spPr bwMode="auto">
          <a:xfrm>
            <a:off x="1733550" y="2823796"/>
            <a:ext cx="1289050" cy="12319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93461" y="3288323"/>
            <a:ext cx="4288692" cy="3028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6116027" y="2823796"/>
            <a:ext cx="1289050" cy="12319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49827" y="148339"/>
            <a:ext cx="6771941" cy="349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Reminder: Contrast can have a large effect on lightness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3712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6" y="1180592"/>
            <a:ext cx="3243712" cy="2522887"/>
          </a:xfrm>
          <a:prstGeom prst="rect">
            <a:avLst/>
          </a:prstGeom>
        </p:spPr>
      </p:pic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4287657" y="2658418"/>
            <a:ext cx="1736208" cy="17829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1518568" y="4202215"/>
            <a:ext cx="5551488" cy="1846262"/>
            <a:chOff x="723900" y="3373438"/>
            <a:chExt cx="5551488" cy="1846262"/>
          </a:xfrm>
        </p:grpSpPr>
        <p:sp>
          <p:nvSpPr>
            <p:cNvPr id="37" name="Oval 2"/>
            <p:cNvSpPr>
              <a:spLocks noChangeArrowheads="1"/>
            </p:cNvSpPr>
            <p:nvPr/>
          </p:nvSpPr>
          <p:spPr bwMode="auto">
            <a:xfrm>
              <a:off x="5818188" y="4743450"/>
              <a:ext cx="457200" cy="47625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Oval 3"/>
            <p:cNvSpPr>
              <a:spLocks noChangeArrowheads="1"/>
            </p:cNvSpPr>
            <p:nvPr/>
          </p:nvSpPr>
          <p:spPr bwMode="auto">
            <a:xfrm>
              <a:off x="5822950" y="4859338"/>
              <a:ext cx="60325" cy="23971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Oval 4"/>
            <p:cNvSpPr>
              <a:spLocks noChangeArrowheads="1"/>
            </p:cNvSpPr>
            <p:nvPr/>
          </p:nvSpPr>
          <p:spPr bwMode="auto">
            <a:xfrm>
              <a:off x="5810250" y="4945063"/>
              <a:ext cx="46038" cy="77787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7"/>
            <p:cNvSpPr>
              <a:spLocks noChangeArrowheads="1"/>
            </p:cNvSpPr>
            <p:nvPr/>
          </p:nvSpPr>
          <p:spPr bwMode="auto">
            <a:xfrm>
              <a:off x="4727575" y="4259263"/>
              <a:ext cx="396875" cy="45402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5732463" y="3381375"/>
              <a:ext cx="508000" cy="508000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4"/>
            <p:cNvSpPr>
              <a:spLocks/>
            </p:cNvSpPr>
            <p:nvPr/>
          </p:nvSpPr>
          <p:spPr bwMode="auto">
            <a:xfrm>
              <a:off x="4921250" y="4395788"/>
              <a:ext cx="68263" cy="60325"/>
            </a:xfrm>
            <a:custGeom>
              <a:avLst/>
              <a:gdLst>
                <a:gd name="T0" fmla="*/ 0 w 128"/>
                <a:gd name="T1" fmla="*/ 2147483647 h 112"/>
                <a:gd name="T2" fmla="*/ 2147483647 w 128"/>
                <a:gd name="T3" fmla="*/ 0 h 112"/>
                <a:gd name="T4" fmla="*/ 2147483647 w 128"/>
                <a:gd name="T5" fmla="*/ 2147483647 h 112"/>
                <a:gd name="T6" fmla="*/ 2147483647 w 128"/>
                <a:gd name="T7" fmla="*/ 2147483647 h 112"/>
                <a:gd name="T8" fmla="*/ 0 w 128"/>
                <a:gd name="T9" fmla="*/ 2147483647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"/>
                <a:gd name="T16" fmla="*/ 0 h 112"/>
                <a:gd name="T17" fmla="*/ 128 w 128"/>
                <a:gd name="T18" fmla="*/ 112 h 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" h="112">
                  <a:moveTo>
                    <a:pt x="0" y="112"/>
                  </a:moveTo>
                  <a:lnTo>
                    <a:pt x="88" y="0"/>
                  </a:lnTo>
                  <a:lnTo>
                    <a:pt x="104" y="24"/>
                  </a:lnTo>
                  <a:lnTo>
                    <a:pt x="128" y="4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5"/>
            <p:cNvSpPr>
              <a:spLocks/>
            </p:cNvSpPr>
            <p:nvPr/>
          </p:nvSpPr>
          <p:spPr bwMode="auto">
            <a:xfrm>
              <a:off x="4926013" y="4400550"/>
              <a:ext cx="68262" cy="60325"/>
            </a:xfrm>
            <a:custGeom>
              <a:avLst/>
              <a:gdLst>
                <a:gd name="T0" fmla="*/ 0 w 128"/>
                <a:gd name="T1" fmla="*/ 2147483647 h 112"/>
                <a:gd name="T2" fmla="*/ 0 w 128"/>
                <a:gd name="T3" fmla="*/ 2147483647 h 112"/>
                <a:gd name="T4" fmla="*/ 2147483647 w 128"/>
                <a:gd name="T5" fmla="*/ 0 h 112"/>
                <a:gd name="T6" fmla="*/ 2147483647 w 128"/>
                <a:gd name="T7" fmla="*/ 0 h 112"/>
                <a:gd name="T8" fmla="*/ 2147483647 w 128"/>
                <a:gd name="T9" fmla="*/ 2147483647 h 112"/>
                <a:gd name="T10" fmla="*/ 2147483647 w 128"/>
                <a:gd name="T11" fmla="*/ 2147483647 h 112"/>
                <a:gd name="T12" fmla="*/ 2147483647 w 128"/>
                <a:gd name="T13" fmla="*/ 2147483647 h 112"/>
                <a:gd name="T14" fmla="*/ 2147483647 w 128"/>
                <a:gd name="T15" fmla="*/ 2147483647 h 112"/>
                <a:gd name="T16" fmla="*/ 0 w 128"/>
                <a:gd name="T17" fmla="*/ 2147483647 h 112"/>
                <a:gd name="T18" fmla="*/ 0 w 128"/>
                <a:gd name="T19" fmla="*/ 2147483647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8"/>
                <a:gd name="T31" fmla="*/ 0 h 112"/>
                <a:gd name="T32" fmla="*/ 128 w 128"/>
                <a:gd name="T33" fmla="*/ 112 h 1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8" h="112">
                  <a:moveTo>
                    <a:pt x="0" y="112"/>
                  </a:moveTo>
                  <a:lnTo>
                    <a:pt x="0" y="112"/>
                  </a:lnTo>
                  <a:lnTo>
                    <a:pt x="88" y="0"/>
                  </a:lnTo>
                  <a:lnTo>
                    <a:pt x="104" y="24"/>
                  </a:lnTo>
                  <a:lnTo>
                    <a:pt x="128" y="48"/>
                  </a:lnTo>
                  <a:lnTo>
                    <a:pt x="0" y="112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6"/>
            <p:cNvSpPr>
              <a:spLocks noChangeShapeType="1"/>
            </p:cNvSpPr>
            <p:nvPr/>
          </p:nvSpPr>
          <p:spPr bwMode="auto">
            <a:xfrm flipV="1">
              <a:off x="4973638" y="3824288"/>
              <a:ext cx="698500" cy="58102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" name="Group 50"/>
            <p:cNvGrpSpPr>
              <a:grpSpLocks/>
            </p:cNvGrpSpPr>
            <p:nvPr/>
          </p:nvGrpSpPr>
          <p:grpSpPr bwMode="auto">
            <a:xfrm>
              <a:off x="4910138" y="4525963"/>
              <a:ext cx="787400" cy="434975"/>
              <a:chOff x="5312500" y="4571551"/>
              <a:chExt cx="845681" cy="425475"/>
            </a:xfrm>
          </p:grpSpPr>
          <p:sp>
            <p:nvSpPr>
              <p:cNvPr id="57" name="Freeform 9"/>
              <p:cNvSpPr>
                <a:spLocks/>
              </p:cNvSpPr>
              <p:nvPr/>
            </p:nvSpPr>
            <p:spPr bwMode="auto">
              <a:xfrm>
                <a:off x="6084831" y="4949751"/>
                <a:ext cx="73350" cy="47275"/>
              </a:xfrm>
              <a:custGeom>
                <a:avLst/>
                <a:gdLst>
                  <a:gd name="T0" fmla="*/ 2147483647 w 136"/>
                  <a:gd name="T1" fmla="*/ 2147483647 h 88"/>
                  <a:gd name="T2" fmla="*/ 2147483647 w 136"/>
                  <a:gd name="T3" fmla="*/ 2147483647 h 88"/>
                  <a:gd name="T4" fmla="*/ 0 w 136"/>
                  <a:gd name="T5" fmla="*/ 2147483647 h 88"/>
                  <a:gd name="T6" fmla="*/ 0 w 136"/>
                  <a:gd name="T7" fmla="*/ 2147483647 h 88"/>
                  <a:gd name="T8" fmla="*/ 2147483647 w 136"/>
                  <a:gd name="T9" fmla="*/ 2147483647 h 88"/>
                  <a:gd name="T10" fmla="*/ 2147483647 w 136"/>
                  <a:gd name="T11" fmla="*/ 2147483647 h 88"/>
                  <a:gd name="T12" fmla="*/ 2147483647 w 136"/>
                  <a:gd name="T13" fmla="*/ 0 h 88"/>
                  <a:gd name="T14" fmla="*/ 2147483647 w 136"/>
                  <a:gd name="T15" fmla="*/ 0 h 88"/>
                  <a:gd name="T16" fmla="*/ 2147483647 w 136"/>
                  <a:gd name="T17" fmla="*/ 2147483647 h 88"/>
                  <a:gd name="T18" fmla="*/ 2147483647 w 136"/>
                  <a:gd name="T19" fmla="*/ 2147483647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6"/>
                  <a:gd name="T31" fmla="*/ 0 h 88"/>
                  <a:gd name="T32" fmla="*/ 136 w 136"/>
                  <a:gd name="T33" fmla="*/ 88 h 8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6" h="88">
                    <a:moveTo>
                      <a:pt x="136" y="88"/>
                    </a:moveTo>
                    <a:lnTo>
                      <a:pt x="136" y="88"/>
                    </a:lnTo>
                    <a:lnTo>
                      <a:pt x="0" y="56"/>
                    </a:lnTo>
                    <a:lnTo>
                      <a:pt x="16" y="24"/>
                    </a:lnTo>
                    <a:lnTo>
                      <a:pt x="32" y="0"/>
                    </a:lnTo>
                    <a:lnTo>
                      <a:pt x="136" y="88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"/>
              <p:cNvSpPr>
                <a:spLocks noChangeShapeType="1"/>
              </p:cNvSpPr>
              <p:nvPr/>
            </p:nvSpPr>
            <p:spPr bwMode="auto">
              <a:xfrm>
                <a:off x="5312500" y="4571551"/>
                <a:ext cx="772331" cy="38249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" name="Oval 2"/>
            <p:cNvSpPr>
              <a:spLocks noChangeArrowheads="1"/>
            </p:cNvSpPr>
            <p:nvPr/>
          </p:nvSpPr>
          <p:spPr bwMode="auto">
            <a:xfrm>
              <a:off x="1816100" y="4733925"/>
              <a:ext cx="457200" cy="47625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3"/>
            <p:cNvSpPr>
              <a:spLocks noChangeArrowheads="1"/>
            </p:cNvSpPr>
            <p:nvPr/>
          </p:nvSpPr>
          <p:spPr bwMode="auto">
            <a:xfrm>
              <a:off x="1819275" y="4849813"/>
              <a:ext cx="60325" cy="24130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Oval 4"/>
            <p:cNvSpPr>
              <a:spLocks noChangeArrowheads="1"/>
            </p:cNvSpPr>
            <p:nvPr/>
          </p:nvSpPr>
          <p:spPr bwMode="auto">
            <a:xfrm>
              <a:off x="1806575" y="4935538"/>
              <a:ext cx="47625" cy="77787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7"/>
            <p:cNvSpPr>
              <a:spLocks noChangeArrowheads="1"/>
            </p:cNvSpPr>
            <p:nvPr/>
          </p:nvSpPr>
          <p:spPr bwMode="auto">
            <a:xfrm>
              <a:off x="723900" y="4249738"/>
              <a:ext cx="396875" cy="455612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Oval 11"/>
            <p:cNvSpPr>
              <a:spLocks noChangeArrowheads="1"/>
            </p:cNvSpPr>
            <p:nvPr/>
          </p:nvSpPr>
          <p:spPr bwMode="auto">
            <a:xfrm>
              <a:off x="1728788" y="3373438"/>
              <a:ext cx="509587" cy="5064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919163" y="4386263"/>
              <a:ext cx="68262" cy="60325"/>
            </a:xfrm>
            <a:custGeom>
              <a:avLst/>
              <a:gdLst>
                <a:gd name="T0" fmla="*/ 0 w 128"/>
                <a:gd name="T1" fmla="*/ 2147483647 h 112"/>
                <a:gd name="T2" fmla="*/ 2147483647 w 128"/>
                <a:gd name="T3" fmla="*/ 0 h 112"/>
                <a:gd name="T4" fmla="*/ 2147483647 w 128"/>
                <a:gd name="T5" fmla="*/ 2147483647 h 112"/>
                <a:gd name="T6" fmla="*/ 2147483647 w 128"/>
                <a:gd name="T7" fmla="*/ 2147483647 h 112"/>
                <a:gd name="T8" fmla="*/ 0 w 128"/>
                <a:gd name="T9" fmla="*/ 2147483647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"/>
                <a:gd name="T16" fmla="*/ 0 h 112"/>
                <a:gd name="T17" fmla="*/ 128 w 128"/>
                <a:gd name="T18" fmla="*/ 112 h 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" h="112">
                  <a:moveTo>
                    <a:pt x="0" y="112"/>
                  </a:moveTo>
                  <a:lnTo>
                    <a:pt x="88" y="0"/>
                  </a:lnTo>
                  <a:lnTo>
                    <a:pt x="104" y="24"/>
                  </a:lnTo>
                  <a:lnTo>
                    <a:pt x="128" y="4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5"/>
            <p:cNvSpPr>
              <a:spLocks/>
            </p:cNvSpPr>
            <p:nvPr/>
          </p:nvSpPr>
          <p:spPr bwMode="auto">
            <a:xfrm>
              <a:off x="922338" y="4391025"/>
              <a:ext cx="69850" cy="60325"/>
            </a:xfrm>
            <a:custGeom>
              <a:avLst/>
              <a:gdLst>
                <a:gd name="T0" fmla="*/ 0 w 128"/>
                <a:gd name="T1" fmla="*/ 2147483647 h 112"/>
                <a:gd name="T2" fmla="*/ 0 w 128"/>
                <a:gd name="T3" fmla="*/ 2147483647 h 112"/>
                <a:gd name="T4" fmla="*/ 2147483647 w 128"/>
                <a:gd name="T5" fmla="*/ 0 h 112"/>
                <a:gd name="T6" fmla="*/ 2147483647 w 128"/>
                <a:gd name="T7" fmla="*/ 0 h 112"/>
                <a:gd name="T8" fmla="*/ 2147483647 w 128"/>
                <a:gd name="T9" fmla="*/ 2147483647 h 112"/>
                <a:gd name="T10" fmla="*/ 2147483647 w 128"/>
                <a:gd name="T11" fmla="*/ 2147483647 h 112"/>
                <a:gd name="T12" fmla="*/ 2147483647 w 128"/>
                <a:gd name="T13" fmla="*/ 2147483647 h 112"/>
                <a:gd name="T14" fmla="*/ 2147483647 w 128"/>
                <a:gd name="T15" fmla="*/ 2147483647 h 112"/>
                <a:gd name="T16" fmla="*/ 0 w 128"/>
                <a:gd name="T17" fmla="*/ 2147483647 h 112"/>
                <a:gd name="T18" fmla="*/ 0 w 128"/>
                <a:gd name="T19" fmla="*/ 2147483647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8"/>
                <a:gd name="T31" fmla="*/ 0 h 112"/>
                <a:gd name="T32" fmla="*/ 128 w 128"/>
                <a:gd name="T33" fmla="*/ 112 h 1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8" h="112">
                  <a:moveTo>
                    <a:pt x="0" y="112"/>
                  </a:moveTo>
                  <a:lnTo>
                    <a:pt x="0" y="112"/>
                  </a:lnTo>
                  <a:lnTo>
                    <a:pt x="88" y="0"/>
                  </a:lnTo>
                  <a:lnTo>
                    <a:pt x="104" y="24"/>
                  </a:lnTo>
                  <a:lnTo>
                    <a:pt x="128" y="48"/>
                  </a:lnTo>
                  <a:lnTo>
                    <a:pt x="0" y="112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16"/>
            <p:cNvSpPr>
              <a:spLocks noChangeShapeType="1"/>
            </p:cNvSpPr>
            <p:nvPr/>
          </p:nvSpPr>
          <p:spPr bwMode="auto">
            <a:xfrm flipV="1">
              <a:off x="969963" y="3814763"/>
              <a:ext cx="698500" cy="58102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4" name="Group 62"/>
            <p:cNvGrpSpPr>
              <a:grpSpLocks/>
            </p:cNvGrpSpPr>
            <p:nvPr/>
          </p:nvGrpSpPr>
          <p:grpSpPr bwMode="auto">
            <a:xfrm>
              <a:off x="906463" y="4516438"/>
              <a:ext cx="788987" cy="434975"/>
              <a:chOff x="5312500" y="4571551"/>
              <a:chExt cx="845681" cy="425475"/>
            </a:xfrm>
          </p:grpSpPr>
          <p:sp>
            <p:nvSpPr>
              <p:cNvPr id="55" name="Freeform 9"/>
              <p:cNvSpPr>
                <a:spLocks/>
              </p:cNvSpPr>
              <p:nvPr/>
            </p:nvSpPr>
            <p:spPr bwMode="auto">
              <a:xfrm>
                <a:off x="6084831" y="4949751"/>
                <a:ext cx="73350" cy="47275"/>
              </a:xfrm>
              <a:custGeom>
                <a:avLst/>
                <a:gdLst>
                  <a:gd name="T0" fmla="*/ 2147483647 w 136"/>
                  <a:gd name="T1" fmla="*/ 2147483647 h 88"/>
                  <a:gd name="T2" fmla="*/ 2147483647 w 136"/>
                  <a:gd name="T3" fmla="*/ 2147483647 h 88"/>
                  <a:gd name="T4" fmla="*/ 0 w 136"/>
                  <a:gd name="T5" fmla="*/ 2147483647 h 88"/>
                  <a:gd name="T6" fmla="*/ 0 w 136"/>
                  <a:gd name="T7" fmla="*/ 2147483647 h 88"/>
                  <a:gd name="T8" fmla="*/ 2147483647 w 136"/>
                  <a:gd name="T9" fmla="*/ 2147483647 h 88"/>
                  <a:gd name="T10" fmla="*/ 2147483647 w 136"/>
                  <a:gd name="T11" fmla="*/ 2147483647 h 88"/>
                  <a:gd name="T12" fmla="*/ 2147483647 w 136"/>
                  <a:gd name="T13" fmla="*/ 0 h 88"/>
                  <a:gd name="T14" fmla="*/ 2147483647 w 136"/>
                  <a:gd name="T15" fmla="*/ 0 h 88"/>
                  <a:gd name="T16" fmla="*/ 2147483647 w 136"/>
                  <a:gd name="T17" fmla="*/ 2147483647 h 88"/>
                  <a:gd name="T18" fmla="*/ 2147483647 w 136"/>
                  <a:gd name="T19" fmla="*/ 2147483647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6"/>
                  <a:gd name="T31" fmla="*/ 0 h 88"/>
                  <a:gd name="T32" fmla="*/ 136 w 136"/>
                  <a:gd name="T33" fmla="*/ 88 h 8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6" h="88">
                    <a:moveTo>
                      <a:pt x="136" y="88"/>
                    </a:moveTo>
                    <a:lnTo>
                      <a:pt x="136" y="88"/>
                    </a:lnTo>
                    <a:lnTo>
                      <a:pt x="0" y="56"/>
                    </a:lnTo>
                    <a:lnTo>
                      <a:pt x="16" y="24"/>
                    </a:lnTo>
                    <a:lnTo>
                      <a:pt x="32" y="0"/>
                    </a:lnTo>
                    <a:lnTo>
                      <a:pt x="136" y="88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/>
              <p:cNvSpPr>
                <a:spLocks noChangeShapeType="1"/>
              </p:cNvSpPr>
              <p:nvPr/>
            </p:nvSpPr>
            <p:spPr bwMode="auto">
              <a:xfrm>
                <a:off x="5312500" y="4571551"/>
                <a:ext cx="772331" cy="38249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9" name="Rectangle 58"/>
          <p:cNvSpPr/>
          <p:nvPr/>
        </p:nvSpPr>
        <p:spPr>
          <a:xfrm>
            <a:off x="2513013" y="3541713"/>
            <a:ext cx="949465" cy="2768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H="1">
            <a:off x="2738764" y="2142626"/>
            <a:ext cx="1477107" cy="18730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349828" y="148339"/>
            <a:ext cx="8794172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Such effects support perception of intrinsic object properties</a:t>
            </a:r>
            <a:endParaRPr lang="en-US" sz="2000" dirty="0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360323" y="1294010"/>
            <a:ext cx="2052061" cy="10117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 smtClean="0"/>
              <a:t>Lightness appears to be correlated with surface reflectance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37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748573" y="4259140"/>
            <a:ext cx="3884735" cy="2186822"/>
            <a:chOff x="501650" y="1152525"/>
            <a:chExt cx="8135938" cy="4579938"/>
          </a:xfrm>
        </p:grpSpPr>
        <p:sp>
          <p:nvSpPr>
            <p:cNvPr id="15362" name="Rectangle 2"/>
            <p:cNvSpPr>
              <a:spLocks noChangeArrowheads="1"/>
            </p:cNvSpPr>
            <p:nvPr/>
          </p:nvSpPr>
          <p:spPr bwMode="auto">
            <a:xfrm>
              <a:off x="501650" y="1152525"/>
              <a:ext cx="3751263" cy="45799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dirty="0" smtClean="0">
                  <a:solidFill>
                    <a:schemeClr val="bg2"/>
                  </a:solidFill>
                  <a:cs typeface="+mn-cs"/>
                </a:rPr>
                <a:t>d</a:t>
              </a:r>
              <a:endParaRPr lang="en-US" dirty="0">
                <a:solidFill>
                  <a:schemeClr val="bg2"/>
                </a:solidFill>
                <a:cs typeface="+mn-cs"/>
              </a:endParaRPr>
            </a:p>
          </p:txBody>
        </p:sp>
        <p:sp>
          <p:nvSpPr>
            <p:cNvPr id="15363" name="Rectangle 3"/>
            <p:cNvSpPr>
              <a:spLocks noChangeArrowheads="1"/>
            </p:cNvSpPr>
            <p:nvPr/>
          </p:nvSpPr>
          <p:spPr bwMode="auto">
            <a:xfrm>
              <a:off x="4886325" y="1152525"/>
              <a:ext cx="3751263" cy="45799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bg2"/>
                </a:solidFill>
                <a:cs typeface="+mn-cs"/>
              </a:endParaRPr>
            </a:p>
          </p:txBody>
        </p:sp>
        <p:sp>
          <p:nvSpPr>
            <p:cNvPr id="15365" name="Oval 5"/>
            <p:cNvSpPr>
              <a:spLocks noChangeArrowheads="1"/>
            </p:cNvSpPr>
            <p:nvPr/>
          </p:nvSpPr>
          <p:spPr bwMode="auto">
            <a:xfrm>
              <a:off x="1733550" y="2823796"/>
              <a:ext cx="1289050" cy="1231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6116027" y="2823796"/>
              <a:ext cx="1289050" cy="1231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349827" y="148339"/>
            <a:ext cx="6771941" cy="349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Is this explained by local contrast coding?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037" y="701899"/>
            <a:ext cx="3942578" cy="306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08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2748573" y="4259140"/>
            <a:ext cx="1791147" cy="2186822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 smtClean="0">
                <a:solidFill>
                  <a:schemeClr val="bg2"/>
                </a:solidFill>
                <a:cs typeface="+mn-cs"/>
              </a:rPr>
              <a:t>d</a:t>
            </a:r>
            <a:endParaRPr lang="en-US" dirty="0">
              <a:solidFill>
                <a:schemeClr val="bg2"/>
              </a:solidFill>
              <a:cs typeface="+mn-cs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4842161" y="4259140"/>
            <a:ext cx="1791147" cy="218682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bg2"/>
              </a:solidFill>
              <a:cs typeface="+mn-cs"/>
            </a:endParaRPr>
          </a:p>
        </p:txBody>
      </p:sp>
      <p:sp>
        <p:nvSpPr>
          <p:cNvPr id="15365" name="Oval 5"/>
          <p:cNvSpPr>
            <a:spLocks noChangeArrowheads="1"/>
          </p:cNvSpPr>
          <p:nvPr/>
        </p:nvSpPr>
        <p:spPr bwMode="auto">
          <a:xfrm>
            <a:off x="3336779" y="5057136"/>
            <a:ext cx="615494" cy="588206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51872" y="5278938"/>
            <a:ext cx="2047758" cy="1446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5429317" y="5057136"/>
            <a:ext cx="615494" cy="588206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49827" y="148339"/>
            <a:ext cx="6771941" cy="349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Is this explained by local contrast?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037" y="701899"/>
            <a:ext cx="3942578" cy="306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2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62000"/>
            <a:ext cx="6858000" cy="5334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321007" y="3597058"/>
            <a:ext cx="533147" cy="297981"/>
          </a:xfrm>
          <a:prstGeom prst="ellipse">
            <a:avLst/>
          </a:prstGeom>
          <a:solidFill>
            <a:srgbClr val="3F3F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8264" y="2458207"/>
            <a:ext cx="533147" cy="297981"/>
          </a:xfrm>
          <a:prstGeom prst="ellipse">
            <a:avLst/>
          </a:prstGeom>
          <a:solidFill>
            <a:srgbClr val="3F3F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822654" y="6440438"/>
            <a:ext cx="31203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After Gilchrist, 2006; Gilchrist &amp; </a:t>
            </a:r>
            <a:r>
              <a:rPr lang="en-US" sz="1200" dirty="0" err="1" smtClean="0"/>
              <a:t>Radonji</a:t>
            </a:r>
            <a:r>
              <a:rPr lang="hr-HR" sz="1200" dirty="0"/>
              <a:t>ć</a:t>
            </a:r>
            <a:r>
              <a:rPr lang="en-US" sz="1200" dirty="0" smtClean="0"/>
              <a:t>, 2010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014621" y="5690018"/>
            <a:ext cx="1631905" cy="4059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9827" y="148339"/>
            <a:ext cx="6514083" cy="349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Lightness is not explained entirely by local contrast coding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7357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6899</TotalTime>
  <Words>1222</Words>
  <Application>Microsoft Macintosh PowerPoint</Application>
  <PresentationFormat>On-screen Show (4:3)</PresentationFormat>
  <Paragraphs>179</Paragraphs>
  <Slides>57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9" baseType="lpstr">
      <vt:lpstr>Office Theme</vt:lpstr>
      <vt:lpstr>Equation</vt:lpstr>
      <vt:lpstr>PowerPoint Presentation</vt:lpstr>
      <vt:lpstr>Lightness is not luminance</vt:lpstr>
      <vt:lpstr>Lightness is not luminance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Lightness is not explained entirely by local contrast coding</vt:lpstr>
      <vt:lpstr>PowerPoint Presentation</vt:lpstr>
      <vt:lpstr>Outline for today</vt:lpstr>
      <vt:lpstr>Simplify stimuli to ‘paint’ versus ‘shadow’ checkerboards</vt:lpstr>
      <vt:lpstr>Quantify the perceptual lightness effect for these stimuli</vt:lpstr>
      <vt:lpstr>Let’s try some trials</vt:lpstr>
      <vt:lpstr>Let’s try some trials</vt:lpstr>
      <vt:lpstr>Let’s try some trials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Chronic array recordings</vt:lpstr>
      <vt:lpstr>Physiology methods (V4)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Physiology methods (V1)</vt:lpstr>
      <vt:lpstr>PowerPoint Presentation</vt:lpstr>
      <vt:lpstr>PowerPoint Presentation</vt:lpstr>
      <vt:lpstr>Summary/Discussion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Chronic array recordings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Penn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Brainard</dc:creator>
  <cp:lastModifiedBy>David Brainard</cp:lastModifiedBy>
  <cp:revision>215</cp:revision>
  <dcterms:created xsi:type="dcterms:W3CDTF">2013-01-10T00:34:28Z</dcterms:created>
  <dcterms:modified xsi:type="dcterms:W3CDTF">2015-05-27T11:59:30Z</dcterms:modified>
</cp:coreProperties>
</file>